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66" r:id="rId1"/>
  </p:sldMasterIdLst>
  <p:notesMasterIdLst>
    <p:notesMasterId r:id="rId3"/>
  </p:notesMasterIdLst>
  <p:sldIdLst>
    <p:sldId id="256" r:id="rId2"/>
  </p:sldIdLst>
  <p:sldSz cx="384048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2213C1F0-2C3B-D744-9802-D51B93D4EB38}">
          <p14:sldIdLst/>
        </p14:section>
        <p14:section name="Untitled Section" id="{E2C0E28F-193C-F041-ACAB-41CED0B87DA6}">
          <p14:sldIdLst>
            <p14:sldId id="256"/>
          </p14:sldIdLst>
        </p14:section>
      </p14:sectionLst>
    </p:ext>
    <p:ext uri="{EFAFB233-063F-42B5-8137-9DF3F51BA10A}">
      <p15:sldGuideLst xmlns:p15="http://schemas.microsoft.com/office/powerpoint/2012/main">
        <p15:guide id="1" orient="horz" pos="10368" userDrawn="1">
          <p15:clr>
            <a:srgbClr val="A4A3A4"/>
          </p15:clr>
        </p15:guide>
        <p15:guide id="2" pos="1209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LVIN234 Nicholas234" initials="AN" lastIdx="6" clrIdx="6">
    <p:extLst>
      <p:ext uri="{19B8F6BF-5375-455C-9EA6-DF929625EA0E}">
        <p15:presenceInfo xmlns:p15="http://schemas.microsoft.com/office/powerpoint/2012/main" userId="1f8a323b97053c38" providerId="Windows Live"/>
      </p:ext>
    </p:extLst>
  </p:cmAuthor>
  <p:cmAuthor id="1" name="Whitney Dominick" initials="WD" lastIdx="7" clrIdx="0">
    <p:extLst/>
  </p:cmAuthor>
  <p:cmAuthor id="2" name="Microsoft Office User" initials="Office" lastIdx="1" clrIdx="1">
    <p:extLst/>
  </p:cmAuthor>
  <p:cmAuthor id="3" name="Jenna Duronio" initials="JD" lastIdx="1" clrIdx="2">
    <p:extLst/>
  </p:cmAuthor>
  <p:cmAuthor id="4" name="Qandeel Minal" initials="QM" lastIdx="5" clrIdx="3">
    <p:extLst>
      <p:ext uri="{19B8F6BF-5375-455C-9EA6-DF929625EA0E}">
        <p15:presenceInfo xmlns:p15="http://schemas.microsoft.com/office/powerpoint/2012/main" userId="Qandeel Minal" providerId="None"/>
      </p:ext>
    </p:extLst>
  </p:cmAuthor>
  <p:cmAuthor id="5" name="Olivia Rothig" initials="OR" lastIdx="14" clrIdx="4">
    <p:extLst>
      <p:ext uri="{19B8F6BF-5375-455C-9EA6-DF929625EA0E}">
        <p15:presenceInfo xmlns:p15="http://schemas.microsoft.com/office/powerpoint/2012/main" userId="dbbfb12529d8b289" providerId="Windows Live"/>
      </p:ext>
    </p:extLst>
  </p:cmAuthor>
  <p:cmAuthor id="6" name="Microsoft Office User" initials="MOU" lastIdx="9" clrIdx="5">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996633"/>
    <a:srgbClr val="FEE7CE"/>
    <a:srgbClr val="FAFFCD"/>
    <a:srgbClr val="336600"/>
    <a:srgbClr val="4CF1C2"/>
    <a:srgbClr val="E8EDF2"/>
    <a:srgbClr val="FFFFFF"/>
    <a:srgbClr val="E3E3E3"/>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172" autoAdjust="0"/>
    <p:restoredTop sz="95946" autoAdjust="0"/>
  </p:normalViewPr>
  <p:slideViewPr>
    <p:cSldViewPr snapToGrid="0" snapToObjects="1">
      <p:cViewPr varScale="1">
        <p:scale>
          <a:sx n="27" d="100"/>
          <a:sy n="27" d="100"/>
        </p:scale>
        <p:origin x="2166" y="162"/>
      </p:cViewPr>
      <p:guideLst>
        <p:guide orient="horz" pos="10368"/>
        <p:guide pos="12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FCDD4-88DD-6842-ABCE-E82DEB185E73}" type="datetimeFigureOut">
              <a:rPr lang="en-US" smtClean="0"/>
              <a:t>7/18/2019</a:t>
            </a:fld>
            <a:endParaRPr lang="en-US"/>
          </a:p>
        </p:txBody>
      </p:sp>
      <p:sp>
        <p:nvSpPr>
          <p:cNvPr id="4" name="Slide Image Placeholder 3"/>
          <p:cNvSpPr>
            <a:spLocks noGrp="1" noRot="1" noChangeAspect="1"/>
          </p:cNvSpPr>
          <p:nvPr>
            <p:ph type="sldImg" idx="2"/>
          </p:nvPr>
        </p:nvSpPr>
        <p:spPr>
          <a:xfrm>
            <a:off x="1628775" y="1143000"/>
            <a:ext cx="3600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1B555D-BDE1-3E49-A145-9939A679AB4C}" type="slidenum">
              <a:rPr lang="en-US" smtClean="0"/>
              <a:t>‹#›</a:t>
            </a:fld>
            <a:endParaRPr lang="en-US"/>
          </a:p>
        </p:txBody>
      </p:sp>
    </p:spTree>
    <p:extLst>
      <p:ext uri="{BB962C8B-B14F-4D97-AF65-F5344CB8AC3E}">
        <p14:creationId xmlns:p14="http://schemas.microsoft.com/office/powerpoint/2010/main" val="421027599"/>
      </p:ext>
    </p:extLst>
  </p:cSld>
  <p:clrMap bg1="lt1" tx1="dk1" bg2="lt2" tx2="dk2" accent1="accent1" accent2="accent2" accent3="accent3" accent4="accent4" accent5="accent5" accent6="accent6" hlink="hlink" folHlink="folHlink"/>
  <p:notesStyle>
    <a:lvl1pPr marL="0" algn="l" defTabSz="822672" rtl="0" eaLnBrk="1" latinLnBrk="0" hangingPunct="1">
      <a:defRPr sz="1080" kern="1200">
        <a:solidFill>
          <a:schemeClr val="tx1"/>
        </a:solidFill>
        <a:latin typeface="+mn-lt"/>
        <a:ea typeface="+mn-ea"/>
        <a:cs typeface="+mn-cs"/>
      </a:defRPr>
    </a:lvl1pPr>
    <a:lvl2pPr marL="411336" algn="l" defTabSz="822672" rtl="0" eaLnBrk="1" latinLnBrk="0" hangingPunct="1">
      <a:defRPr sz="1080" kern="1200">
        <a:solidFill>
          <a:schemeClr val="tx1"/>
        </a:solidFill>
        <a:latin typeface="+mn-lt"/>
        <a:ea typeface="+mn-ea"/>
        <a:cs typeface="+mn-cs"/>
      </a:defRPr>
    </a:lvl2pPr>
    <a:lvl3pPr marL="822672" algn="l" defTabSz="822672" rtl="0" eaLnBrk="1" latinLnBrk="0" hangingPunct="1">
      <a:defRPr sz="1080" kern="1200">
        <a:solidFill>
          <a:schemeClr val="tx1"/>
        </a:solidFill>
        <a:latin typeface="+mn-lt"/>
        <a:ea typeface="+mn-ea"/>
        <a:cs typeface="+mn-cs"/>
      </a:defRPr>
    </a:lvl3pPr>
    <a:lvl4pPr marL="1234008" algn="l" defTabSz="822672" rtl="0" eaLnBrk="1" latinLnBrk="0" hangingPunct="1">
      <a:defRPr sz="1080" kern="1200">
        <a:solidFill>
          <a:schemeClr val="tx1"/>
        </a:solidFill>
        <a:latin typeface="+mn-lt"/>
        <a:ea typeface="+mn-ea"/>
        <a:cs typeface="+mn-cs"/>
      </a:defRPr>
    </a:lvl4pPr>
    <a:lvl5pPr marL="1645344" algn="l" defTabSz="822672" rtl="0" eaLnBrk="1" latinLnBrk="0" hangingPunct="1">
      <a:defRPr sz="1080" kern="1200">
        <a:solidFill>
          <a:schemeClr val="tx1"/>
        </a:solidFill>
        <a:latin typeface="+mn-lt"/>
        <a:ea typeface="+mn-ea"/>
        <a:cs typeface="+mn-cs"/>
      </a:defRPr>
    </a:lvl5pPr>
    <a:lvl6pPr marL="2056680" algn="l" defTabSz="822672" rtl="0" eaLnBrk="1" latinLnBrk="0" hangingPunct="1">
      <a:defRPr sz="1080" kern="1200">
        <a:solidFill>
          <a:schemeClr val="tx1"/>
        </a:solidFill>
        <a:latin typeface="+mn-lt"/>
        <a:ea typeface="+mn-ea"/>
        <a:cs typeface="+mn-cs"/>
      </a:defRPr>
    </a:lvl6pPr>
    <a:lvl7pPr marL="2468018" algn="l" defTabSz="822672" rtl="0" eaLnBrk="1" latinLnBrk="0" hangingPunct="1">
      <a:defRPr sz="1080" kern="1200">
        <a:solidFill>
          <a:schemeClr val="tx1"/>
        </a:solidFill>
        <a:latin typeface="+mn-lt"/>
        <a:ea typeface="+mn-ea"/>
        <a:cs typeface="+mn-cs"/>
      </a:defRPr>
    </a:lvl7pPr>
    <a:lvl8pPr marL="2879352" algn="l" defTabSz="822672" rtl="0" eaLnBrk="1" latinLnBrk="0" hangingPunct="1">
      <a:defRPr sz="1080" kern="1200">
        <a:solidFill>
          <a:schemeClr val="tx1"/>
        </a:solidFill>
        <a:latin typeface="+mn-lt"/>
        <a:ea typeface="+mn-ea"/>
        <a:cs typeface="+mn-cs"/>
      </a:defRPr>
    </a:lvl8pPr>
    <a:lvl9pPr marL="3290690" algn="l" defTabSz="822672" rtl="0" eaLnBrk="1" latinLnBrk="0" hangingPunct="1">
      <a:defRPr sz="108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28775" y="1143000"/>
            <a:ext cx="36004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1B555D-BDE1-3E49-A145-9939A679AB4C}" type="slidenum">
              <a:rPr lang="en-US" smtClean="0"/>
              <a:t>1</a:t>
            </a:fld>
            <a:endParaRPr lang="en-US"/>
          </a:p>
        </p:txBody>
      </p:sp>
    </p:spTree>
    <p:extLst>
      <p:ext uri="{BB962C8B-B14F-4D97-AF65-F5344CB8AC3E}">
        <p14:creationId xmlns:p14="http://schemas.microsoft.com/office/powerpoint/2010/main" val="252239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881982" y="14811672"/>
            <a:ext cx="34608454" cy="15863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2441007" y="4754880"/>
            <a:ext cx="33556958" cy="7223251"/>
          </a:xfrm>
          <a:effectLst/>
        </p:spPr>
        <p:txBody>
          <a:bodyPr anchor="b">
            <a:normAutofit/>
          </a:bodyPr>
          <a:lstStyle>
            <a:lvl1pPr>
              <a:defRPr sz="1512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441007" y="11978134"/>
            <a:ext cx="33556958" cy="2833541"/>
          </a:xfrm>
        </p:spPr>
        <p:txBody>
          <a:bodyPr anchor="t">
            <a:normAutofit/>
          </a:bodyPr>
          <a:lstStyle>
            <a:lvl1pPr marL="0" indent="0" algn="l">
              <a:buNone/>
              <a:defRPr sz="6720" cap="all">
                <a:solidFill>
                  <a:schemeClr val="accent2"/>
                </a:solidFill>
              </a:defRPr>
            </a:lvl1pPr>
            <a:lvl2pPr marL="1920240" indent="0" algn="ctr">
              <a:buNone/>
              <a:defRPr>
                <a:solidFill>
                  <a:schemeClr val="tx1">
                    <a:tint val="75000"/>
                  </a:schemeClr>
                </a:solidFill>
              </a:defRPr>
            </a:lvl2pPr>
            <a:lvl3pPr marL="3840480" indent="0" algn="ctr">
              <a:buNone/>
              <a:defRPr>
                <a:solidFill>
                  <a:schemeClr val="tx1">
                    <a:tint val="75000"/>
                  </a:schemeClr>
                </a:solidFill>
              </a:defRPr>
            </a:lvl3pPr>
            <a:lvl4pPr marL="5760720" indent="0" algn="ctr">
              <a:buNone/>
              <a:defRPr>
                <a:solidFill>
                  <a:schemeClr val="tx1">
                    <a:tint val="75000"/>
                  </a:schemeClr>
                </a:solidFill>
              </a:defRPr>
            </a:lvl4pPr>
            <a:lvl5pPr marL="7680960" indent="0" algn="ctr">
              <a:buNone/>
              <a:defRPr>
                <a:solidFill>
                  <a:schemeClr val="tx1">
                    <a:tint val="75000"/>
                  </a:schemeClr>
                </a:solidFill>
              </a:defRPr>
            </a:lvl5pPr>
            <a:lvl6pPr marL="9601200" indent="0" algn="ctr">
              <a:buNone/>
              <a:defRPr>
                <a:solidFill>
                  <a:schemeClr val="tx1">
                    <a:tint val="75000"/>
                  </a:schemeClr>
                </a:solidFill>
              </a:defRPr>
            </a:lvl6pPr>
            <a:lvl7pPr marL="11521440" indent="0" algn="ctr">
              <a:buNone/>
              <a:defRPr>
                <a:solidFill>
                  <a:schemeClr val="tx1">
                    <a:tint val="75000"/>
                  </a:schemeClr>
                </a:solidFill>
              </a:defRPr>
            </a:lvl7pPr>
            <a:lvl8pPr marL="13441680" indent="0" algn="ctr">
              <a:buNone/>
              <a:defRPr>
                <a:solidFill>
                  <a:schemeClr val="tx1">
                    <a:tint val="75000"/>
                  </a:schemeClr>
                </a:solidFill>
              </a:defRPr>
            </a:lvl8pPr>
            <a:lvl9pPr marL="1536192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8E80666-FB37-4B36-9149-507F3B0178E3}" type="datetimeFigureOut">
              <a:rPr lang="en-US" smtClean="0"/>
              <a:pPr/>
              <a:t>7/18/2019</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739C4FB-7D33-419B-8833-D1372BFD11C8}" type="slidenum">
              <a:rPr lang="en-US" smtClean="0"/>
              <a:t>‹#›</a:t>
            </a:fld>
            <a:endParaRPr lang="en-US"/>
          </a:p>
        </p:txBody>
      </p:sp>
    </p:spTree>
    <p:extLst>
      <p:ext uri="{BB962C8B-B14F-4D97-AF65-F5344CB8AC3E}">
        <p14:creationId xmlns:p14="http://schemas.microsoft.com/office/powerpoint/2010/main" val="373897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1881989" y="2878682"/>
            <a:ext cx="34602569" cy="60423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2441007" y="10694417"/>
            <a:ext cx="33556958" cy="174278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CF1133-3259-4C45-BABA-5B62D9C6F78D}" type="datetimeFigureOut">
              <a:rPr lang="en-US" smtClean="0"/>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705083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1901116" y="24681473"/>
            <a:ext cx="34602569" cy="60423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441013" y="14575551"/>
            <a:ext cx="33556954" cy="7223251"/>
          </a:xfrm>
        </p:spPr>
        <p:txBody>
          <a:bodyPr anchor="b">
            <a:normAutofit/>
          </a:bodyPr>
          <a:lstStyle>
            <a:lvl1pPr algn="l">
              <a:defRPr sz="1512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41013" y="21798802"/>
            <a:ext cx="33556954" cy="2882669"/>
          </a:xfrm>
        </p:spPr>
        <p:txBody>
          <a:bodyPr anchor="t">
            <a:normAutofit/>
          </a:bodyPr>
          <a:lstStyle>
            <a:lvl1pPr marL="0" indent="0" algn="l">
              <a:buNone/>
              <a:defRPr sz="7560" cap="all">
                <a:solidFill>
                  <a:schemeClr val="accent2"/>
                </a:solidFill>
              </a:defRPr>
            </a:lvl1pPr>
            <a:lvl2pPr marL="1920240" indent="0">
              <a:buNone/>
              <a:defRPr sz="7560">
                <a:solidFill>
                  <a:schemeClr val="tx1">
                    <a:tint val="75000"/>
                  </a:schemeClr>
                </a:solidFill>
              </a:defRPr>
            </a:lvl2pPr>
            <a:lvl3pPr marL="3840480" indent="0">
              <a:buNone/>
              <a:defRPr sz="6720">
                <a:solidFill>
                  <a:schemeClr val="tx1">
                    <a:tint val="75000"/>
                  </a:schemeClr>
                </a:solidFill>
              </a:defRPr>
            </a:lvl3pPr>
            <a:lvl4pPr marL="5760720" indent="0">
              <a:buNone/>
              <a:defRPr sz="5880">
                <a:solidFill>
                  <a:schemeClr val="tx1">
                    <a:tint val="75000"/>
                  </a:schemeClr>
                </a:solidFill>
              </a:defRPr>
            </a:lvl4pPr>
            <a:lvl5pPr marL="7680960" indent="0">
              <a:buNone/>
              <a:defRPr sz="5880">
                <a:solidFill>
                  <a:schemeClr val="tx1">
                    <a:tint val="75000"/>
                  </a:schemeClr>
                </a:solidFill>
              </a:defRPr>
            </a:lvl5pPr>
            <a:lvl6pPr marL="9601200" indent="0">
              <a:buNone/>
              <a:defRPr sz="5880">
                <a:solidFill>
                  <a:schemeClr val="tx1">
                    <a:tint val="75000"/>
                  </a:schemeClr>
                </a:solidFill>
              </a:defRPr>
            </a:lvl6pPr>
            <a:lvl7pPr marL="11521440" indent="0">
              <a:buNone/>
              <a:defRPr sz="5880">
                <a:solidFill>
                  <a:schemeClr val="tx1">
                    <a:tint val="75000"/>
                  </a:schemeClr>
                </a:solidFill>
              </a:defRPr>
            </a:lvl7pPr>
            <a:lvl8pPr marL="13441680" indent="0">
              <a:buNone/>
              <a:defRPr sz="5880">
                <a:solidFill>
                  <a:schemeClr val="tx1">
                    <a:tint val="75000"/>
                  </a:schemeClr>
                </a:solidFill>
              </a:defRPr>
            </a:lvl8pPr>
            <a:lvl9pPr marL="15361920" indent="0">
              <a:buNone/>
              <a:defRPr sz="588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8E80666-FB37-4B36-9149-507F3B0178E3}" type="datetimeFigureOut">
              <a:rPr lang="en-US" smtClean="0"/>
              <a:pPr/>
              <a:t>7/18/2019</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7E63A33-8271-4DD0-9C48-789913D7C115}" type="slidenum">
              <a:rPr lang="en-US" smtClean="0"/>
              <a:pPr/>
              <a:t>‹#›</a:t>
            </a:fld>
            <a:endParaRPr lang="en-US"/>
          </a:p>
        </p:txBody>
      </p:sp>
    </p:spTree>
    <p:extLst>
      <p:ext uri="{BB962C8B-B14F-4D97-AF65-F5344CB8AC3E}">
        <p14:creationId xmlns:p14="http://schemas.microsoft.com/office/powerpoint/2010/main" val="1463302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1881989" y="2878682"/>
            <a:ext cx="34602569" cy="60423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441009" y="10694412"/>
            <a:ext cx="16378013" cy="1743862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9585785" y="10694417"/>
            <a:ext cx="16412180" cy="1743862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1CF1133-3259-4C45-BABA-5B62D9C6F78D}" type="datetimeFigureOut">
              <a:rPr lang="en-US" smtClean="0"/>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77562134"/>
      </p:ext>
    </p:extLst>
  </p:cSld>
  <p:clrMapOvr>
    <a:masterClrMapping/>
  </p:clrMapOvr>
  <p:hf sldNum="0"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1881989" y="2878682"/>
            <a:ext cx="34602569" cy="60423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726320" y="10694414"/>
            <a:ext cx="15092700" cy="2766058"/>
          </a:xfrm>
        </p:spPr>
        <p:txBody>
          <a:bodyPr anchor="b">
            <a:noAutofit/>
          </a:bodyPr>
          <a:lstStyle>
            <a:lvl1pPr marL="0" indent="0">
              <a:buNone/>
              <a:defRPr sz="9240" b="0">
                <a:solidFill>
                  <a:schemeClr val="accent2"/>
                </a:solidFill>
              </a:defRPr>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4" name="Content Placeholder 3"/>
          <p:cNvSpPr>
            <a:spLocks noGrp="1"/>
          </p:cNvSpPr>
          <p:nvPr>
            <p:ph sz="half" idx="2"/>
          </p:nvPr>
        </p:nvSpPr>
        <p:spPr>
          <a:xfrm>
            <a:off x="2441009" y="14045047"/>
            <a:ext cx="16378013" cy="1408799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0871096" y="10694414"/>
            <a:ext cx="15126867" cy="2766058"/>
          </a:xfrm>
        </p:spPr>
        <p:txBody>
          <a:bodyPr anchor="b">
            <a:noAutofit/>
          </a:bodyPr>
          <a:lstStyle>
            <a:lvl1pPr marL="0" indent="0">
              <a:buNone/>
              <a:defRPr sz="9240" b="0">
                <a:solidFill>
                  <a:schemeClr val="accent2"/>
                </a:solidFill>
              </a:defRPr>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6" name="Content Placeholder 5"/>
          <p:cNvSpPr>
            <a:spLocks noGrp="1"/>
          </p:cNvSpPr>
          <p:nvPr>
            <p:ph sz="quarter" idx="4"/>
          </p:nvPr>
        </p:nvSpPr>
        <p:spPr>
          <a:xfrm>
            <a:off x="19585785" y="14045047"/>
            <a:ext cx="16412180" cy="1408799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CF1133-3259-4C45-BABA-5B62D9C6F78D}" type="datetimeFigureOut">
              <a:rPr lang="en-US" smtClean="0"/>
              <a:t>7/18/2019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46630356"/>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1881989" y="2878682"/>
            <a:ext cx="34602569" cy="60423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7/18/2019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3832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7/18/2019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3314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1901116" y="24681470"/>
            <a:ext cx="34602569" cy="61185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441681" y="25259021"/>
            <a:ext cx="14853825" cy="3309667"/>
          </a:xfrm>
        </p:spPr>
        <p:txBody>
          <a:bodyPr anchor="ctr"/>
          <a:lstStyle>
            <a:lvl1pPr algn="l">
              <a:defRPr sz="84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874876" y="2885760"/>
            <a:ext cx="34609680" cy="20183040"/>
          </a:xfrm>
        </p:spPr>
        <p:txBody>
          <a:bodyPr anchor="ctr">
            <a:normAutofit/>
          </a:bodyPr>
          <a:lstStyle>
            <a:lvl1pPr>
              <a:defRPr sz="8400">
                <a:solidFill>
                  <a:schemeClr val="tx2"/>
                </a:solidFill>
              </a:defRPr>
            </a:lvl1pPr>
            <a:lvl2pPr>
              <a:defRPr sz="7560">
                <a:solidFill>
                  <a:schemeClr val="tx2"/>
                </a:solidFill>
              </a:defRPr>
            </a:lvl2pPr>
            <a:lvl3pPr>
              <a:defRPr sz="6720">
                <a:solidFill>
                  <a:schemeClr val="tx2"/>
                </a:solidFill>
              </a:defRPr>
            </a:lvl3pPr>
            <a:lvl4pPr>
              <a:defRPr sz="5880">
                <a:solidFill>
                  <a:schemeClr val="tx2"/>
                </a:solidFill>
              </a:defRPr>
            </a:lvl4pPr>
            <a:lvl5pPr>
              <a:defRPr sz="5880">
                <a:solidFill>
                  <a:schemeClr val="tx2"/>
                </a:solidFill>
              </a:defRPr>
            </a:lvl5pPr>
            <a:lvl6pPr>
              <a:defRPr sz="5880">
                <a:solidFill>
                  <a:schemeClr val="tx2"/>
                </a:solidFill>
              </a:defRPr>
            </a:lvl6pPr>
            <a:lvl7pPr>
              <a:defRPr sz="5880">
                <a:solidFill>
                  <a:schemeClr val="tx2"/>
                </a:solidFill>
              </a:defRPr>
            </a:lvl7pPr>
            <a:lvl8pPr>
              <a:defRPr sz="5880">
                <a:solidFill>
                  <a:schemeClr val="tx2"/>
                </a:solidFill>
              </a:defRPr>
            </a:lvl8pPr>
            <a:lvl9pPr>
              <a:defRPr sz="588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8083594" y="25259018"/>
            <a:ext cx="17914373" cy="3309672"/>
          </a:xfrm>
        </p:spPr>
        <p:txBody>
          <a:bodyPr anchor="ctr">
            <a:normAutofit/>
          </a:bodyPr>
          <a:lstStyle>
            <a:lvl1pPr marL="0" indent="0" algn="r">
              <a:buNone/>
              <a:defRPr sz="4620">
                <a:solidFill>
                  <a:schemeClr val="bg1"/>
                </a:solidFill>
              </a:defRPr>
            </a:lvl1pPr>
            <a:lvl2pPr marL="1920240" indent="0">
              <a:buNone/>
              <a:defRPr sz="4620"/>
            </a:lvl2pPr>
            <a:lvl3pPr marL="3840480" indent="0">
              <a:buNone/>
              <a:defRPr sz="4200"/>
            </a:lvl3pPr>
            <a:lvl4pPr marL="5760720" indent="0">
              <a:buNone/>
              <a:defRPr sz="3780"/>
            </a:lvl4pPr>
            <a:lvl5pPr marL="7680960" indent="0">
              <a:buNone/>
              <a:defRPr sz="3780"/>
            </a:lvl5pPr>
            <a:lvl6pPr marL="9601200" indent="0">
              <a:buNone/>
              <a:defRPr sz="3780"/>
            </a:lvl6pPr>
            <a:lvl7pPr marL="11521440" indent="0">
              <a:buNone/>
              <a:defRPr sz="3780"/>
            </a:lvl7pPr>
            <a:lvl8pPr marL="13441680" indent="0">
              <a:buNone/>
              <a:defRPr sz="3780"/>
            </a:lvl8pPr>
            <a:lvl9pPr marL="15361920" indent="0">
              <a:buNone/>
              <a:defRPr sz="378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1CF1133-3259-4C45-BABA-5B62D9C6F78D}" type="datetimeFigureOut">
              <a:rPr lang="en-US" smtClean="0"/>
              <a:t>7/18/2019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28435624"/>
      </p:ext>
    </p:extLst>
  </p:cSld>
  <p:clrMapOvr>
    <a:masterClrMapping/>
  </p:clrMapOvr>
  <p:hf sldNum="0"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007" y="22528267"/>
            <a:ext cx="33556958" cy="2720342"/>
          </a:xfrm>
        </p:spPr>
        <p:txBody>
          <a:bodyPr anchor="b">
            <a:normAutofit/>
          </a:bodyPr>
          <a:lstStyle>
            <a:lvl1pPr algn="l">
              <a:defRPr sz="1008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881991" y="2878680"/>
            <a:ext cx="34602565" cy="17074810"/>
          </a:xfrm>
        </p:spPr>
        <p:txBody>
          <a:bodyPr anchor="t">
            <a:normAutofit/>
          </a:bodyPr>
          <a:lstStyle>
            <a:lvl1pPr marL="0" indent="0" algn="ctr">
              <a:buNone/>
              <a:defRPr sz="6720"/>
            </a:lvl1pPr>
            <a:lvl2pPr marL="1920240" indent="0">
              <a:buNone/>
              <a:defRPr sz="6720"/>
            </a:lvl2pPr>
            <a:lvl3pPr marL="3840480" indent="0">
              <a:buNone/>
              <a:defRPr sz="6720"/>
            </a:lvl3pPr>
            <a:lvl4pPr marL="5760720" indent="0">
              <a:buNone/>
              <a:defRPr sz="6720"/>
            </a:lvl4pPr>
            <a:lvl5pPr marL="7680960" indent="0">
              <a:buNone/>
              <a:defRPr sz="6720"/>
            </a:lvl5pPr>
            <a:lvl6pPr marL="9601200" indent="0">
              <a:buNone/>
              <a:defRPr sz="6720"/>
            </a:lvl6pPr>
            <a:lvl7pPr marL="11521440" indent="0">
              <a:buNone/>
              <a:defRPr sz="6720"/>
            </a:lvl7pPr>
            <a:lvl8pPr marL="13441680" indent="0">
              <a:buNone/>
              <a:defRPr sz="6720"/>
            </a:lvl8pPr>
            <a:lvl9pPr marL="15361920" indent="0">
              <a:buNone/>
              <a:defRPr sz="6720"/>
            </a:lvl9pPr>
          </a:lstStyle>
          <a:p>
            <a:r>
              <a:rPr lang="en-US" smtClean="0"/>
              <a:t>Click icon to add picture</a:t>
            </a:r>
            <a:endParaRPr lang="en-US" dirty="0"/>
          </a:p>
        </p:txBody>
      </p:sp>
      <p:sp>
        <p:nvSpPr>
          <p:cNvPr id="4" name="Text Placeholder 3"/>
          <p:cNvSpPr>
            <a:spLocks noGrp="1"/>
          </p:cNvSpPr>
          <p:nvPr>
            <p:ph type="body" sz="half" idx="2"/>
          </p:nvPr>
        </p:nvSpPr>
        <p:spPr>
          <a:xfrm>
            <a:off x="2441007" y="25248607"/>
            <a:ext cx="33556958" cy="2873621"/>
          </a:xfrm>
        </p:spPr>
        <p:txBody>
          <a:bodyPr>
            <a:normAutofit/>
          </a:bodyPr>
          <a:lstStyle>
            <a:lvl1pPr marL="0" indent="0">
              <a:buNone/>
              <a:defRPr sz="5040"/>
            </a:lvl1pPr>
            <a:lvl2pPr marL="1920240" indent="0">
              <a:buNone/>
              <a:defRPr sz="5040"/>
            </a:lvl2pPr>
            <a:lvl3pPr marL="3840480" indent="0">
              <a:buNone/>
              <a:defRPr sz="4200"/>
            </a:lvl3pPr>
            <a:lvl4pPr marL="5760720" indent="0">
              <a:buNone/>
              <a:defRPr sz="3780"/>
            </a:lvl4pPr>
            <a:lvl5pPr marL="7680960" indent="0">
              <a:buNone/>
              <a:defRPr sz="3780"/>
            </a:lvl5pPr>
            <a:lvl6pPr marL="9601200" indent="0">
              <a:buNone/>
              <a:defRPr sz="3780"/>
            </a:lvl6pPr>
            <a:lvl7pPr marL="11521440" indent="0">
              <a:buNone/>
              <a:defRPr sz="3780"/>
            </a:lvl7pPr>
            <a:lvl8pPr marL="13441680" indent="0">
              <a:buNone/>
              <a:defRPr sz="3780"/>
            </a:lvl8pPr>
            <a:lvl9pPr marL="15361920" indent="0">
              <a:buNone/>
              <a:defRPr sz="3780"/>
            </a:lvl9pPr>
          </a:lstStyle>
          <a:p>
            <a:pPr lvl="0"/>
            <a:r>
              <a:rPr lang="en-US" smtClean="0"/>
              <a:t>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69467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1881989" y="2878682"/>
            <a:ext cx="34602569" cy="60423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CF1133-3259-4C45-BABA-5B62D9C6F78D}" type="datetimeFigureOut">
              <a:rPr lang="en-US" smtClean="0"/>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8103196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27843482" y="2878680"/>
            <a:ext cx="8641076" cy="279213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27843482" y="3243483"/>
            <a:ext cx="6313117" cy="2487875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441008" y="3243483"/>
            <a:ext cx="24873278" cy="2487875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28330071" y="28589455"/>
            <a:ext cx="3980222" cy="1752600"/>
          </a:xfrm>
        </p:spPr>
        <p:txBody>
          <a:bodyPr/>
          <a:lstStyle>
            <a:lvl1pPr>
              <a:defRPr>
                <a:solidFill>
                  <a:schemeClr val="accent1">
                    <a:lumMod val="75000"/>
                    <a:lumOff val="25000"/>
                  </a:schemeClr>
                </a:solidFill>
              </a:defRPr>
            </a:lvl1pPr>
          </a:lstStyle>
          <a:p>
            <a:fld id="{51CF1133-3259-4C45-BABA-5B62D9C6F78D}" type="datetimeFigureOut">
              <a:rPr lang="en-US" smtClean="0"/>
              <a:t>7/18/2019</a:t>
            </a:fld>
            <a:endParaRPr lang="en-US" dirty="0"/>
          </a:p>
        </p:txBody>
      </p:sp>
      <p:sp>
        <p:nvSpPr>
          <p:cNvPr id="5" name="Footer Placeholder 4"/>
          <p:cNvSpPr>
            <a:spLocks noGrp="1"/>
          </p:cNvSpPr>
          <p:nvPr>
            <p:ph type="ftr" sz="quarter" idx="11"/>
          </p:nvPr>
        </p:nvSpPr>
        <p:spPr>
          <a:xfrm>
            <a:off x="2441008" y="28568690"/>
            <a:ext cx="24873278" cy="1752600"/>
          </a:xfrm>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7119254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41007" y="3299878"/>
            <a:ext cx="33556958" cy="5199979"/>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441007" y="10694415"/>
            <a:ext cx="33556958" cy="1742781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3349173" y="28589455"/>
            <a:ext cx="8961120" cy="1752600"/>
          </a:xfrm>
          <a:prstGeom prst="rect">
            <a:avLst/>
          </a:prstGeom>
        </p:spPr>
        <p:txBody>
          <a:bodyPr vert="horz" lIns="91440" tIns="45720" rIns="91440" bIns="45720" rtlCol="0" anchor="ctr"/>
          <a:lstStyle>
            <a:lvl1pPr algn="r">
              <a:defRPr sz="3780">
                <a:solidFill>
                  <a:schemeClr val="accent2"/>
                </a:solidFill>
              </a:defRPr>
            </a:lvl1pPr>
          </a:lstStyle>
          <a:p>
            <a:fld id="{51CF1133-3259-4C45-BABA-5B62D9C6F78D}" type="datetimeFigureOut">
              <a:rPr lang="en-US" smtClean="0"/>
              <a:t>7/18/2019</a:t>
            </a:fld>
            <a:endParaRPr lang="en-US" dirty="0"/>
          </a:p>
        </p:txBody>
      </p:sp>
      <p:sp>
        <p:nvSpPr>
          <p:cNvPr id="5" name="Footer Placeholder 4"/>
          <p:cNvSpPr>
            <a:spLocks noGrp="1"/>
          </p:cNvSpPr>
          <p:nvPr>
            <p:ph type="ftr" sz="quarter" idx="3"/>
          </p:nvPr>
        </p:nvSpPr>
        <p:spPr>
          <a:xfrm>
            <a:off x="2441009" y="28568690"/>
            <a:ext cx="20456457" cy="1752600"/>
          </a:xfrm>
          <a:prstGeom prst="rect">
            <a:avLst/>
          </a:prstGeom>
        </p:spPr>
        <p:txBody>
          <a:bodyPr vert="horz" lIns="91440" tIns="45720" rIns="91440" bIns="45720" rtlCol="0" anchor="ctr"/>
          <a:lstStyle>
            <a:lvl1pPr algn="l">
              <a:defRPr sz="378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32761999" y="28589455"/>
            <a:ext cx="3235966" cy="1752600"/>
          </a:xfrm>
          <a:prstGeom prst="rect">
            <a:avLst/>
          </a:prstGeom>
        </p:spPr>
        <p:txBody>
          <a:bodyPr vert="horz" lIns="91440" tIns="45720" rIns="91440" bIns="45720" rtlCol="0" anchor="ctr"/>
          <a:lstStyle>
            <a:lvl1pPr algn="r">
              <a:defRPr sz="3780">
                <a:solidFill>
                  <a:schemeClr val="accent2"/>
                </a:solidFill>
              </a:defRPr>
            </a:lvl1pPr>
          </a:lstStyle>
          <a:p>
            <a:fld id="{6D22F896-40B5-4ADD-8801-0D06FADFA095}" type="slidenum">
              <a:rPr lang="en-US" smtClean="0"/>
              <a:pPr/>
              <a:t>‹#›</a:t>
            </a:fld>
            <a:endParaRPr lang="en-US" dirty="0"/>
          </a:p>
        </p:txBody>
      </p:sp>
      <p:sp>
        <p:nvSpPr>
          <p:cNvPr id="9" name="Rectangle 8"/>
          <p:cNvSpPr/>
          <p:nvPr/>
        </p:nvSpPr>
        <p:spPr>
          <a:xfrm>
            <a:off x="1881984" y="2118360"/>
            <a:ext cx="11423618" cy="51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25099204" y="2118360"/>
            <a:ext cx="11385360" cy="518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13509724" y="2118360"/>
            <a:ext cx="11385360" cy="518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59478115"/>
      </p:ext>
    </p:extLst>
  </p:cSld>
  <p:clrMap bg1="lt1" tx1="dk1" bg2="lt2" tx2="dk2" accent1="accent1" accent2="accent2" accent3="accent3" accent4="accent4" accent5="accent5" accent6="accent6" hlink="hlink" folHlink="folHlink"/>
  <p:sldLayoutIdLst>
    <p:sldLayoutId id="2147484967" r:id="rId1"/>
    <p:sldLayoutId id="2147484968" r:id="rId2"/>
    <p:sldLayoutId id="2147484969" r:id="rId3"/>
    <p:sldLayoutId id="2147484970" r:id="rId4"/>
    <p:sldLayoutId id="2147484971" r:id="rId5"/>
    <p:sldLayoutId id="2147484972" r:id="rId6"/>
    <p:sldLayoutId id="2147484973" r:id="rId7"/>
    <p:sldLayoutId id="2147484974" r:id="rId8"/>
    <p:sldLayoutId id="2147484975" r:id="rId9"/>
    <p:sldLayoutId id="2147484976" r:id="rId10"/>
    <p:sldLayoutId id="2147484977" r:id="rId11"/>
  </p:sldLayoutIdLst>
  <p:hf sldNum="0" hdr="0" ftr="0" dt="0"/>
  <p:txStyles>
    <p:titleStyle>
      <a:lvl1pPr algn="l" defTabSz="1920240" rtl="0" eaLnBrk="1" latinLnBrk="0" hangingPunct="1">
        <a:spcBef>
          <a:spcPct val="0"/>
        </a:spcBef>
        <a:buNone/>
        <a:defRPr sz="1176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285200" indent="-128520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7560" kern="1200">
          <a:solidFill>
            <a:schemeClr val="tx2"/>
          </a:solidFill>
          <a:latin typeface="+mn-lt"/>
          <a:ea typeface="+mn-ea"/>
          <a:cs typeface="+mn-cs"/>
        </a:defRPr>
      </a:lvl1pPr>
      <a:lvl2pPr marL="2646000" indent="-128520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6720" kern="1200">
          <a:solidFill>
            <a:schemeClr val="tx2"/>
          </a:solidFill>
          <a:latin typeface="+mn-lt"/>
          <a:ea typeface="+mn-ea"/>
          <a:cs typeface="+mn-cs"/>
        </a:defRPr>
      </a:lvl2pPr>
      <a:lvl3pPr marL="3780000" indent="-113400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5880" kern="1200">
          <a:solidFill>
            <a:schemeClr val="tx2"/>
          </a:solidFill>
          <a:latin typeface="+mn-lt"/>
          <a:ea typeface="+mn-ea"/>
          <a:cs typeface="+mn-cs"/>
        </a:defRPr>
      </a:lvl3pPr>
      <a:lvl4pPr marL="5216400" indent="-98280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5040" kern="1200">
          <a:solidFill>
            <a:schemeClr val="tx2"/>
          </a:solidFill>
          <a:latin typeface="+mn-lt"/>
          <a:ea typeface="+mn-ea"/>
          <a:cs typeface="+mn-cs"/>
        </a:defRPr>
      </a:lvl4pPr>
      <a:lvl5pPr marL="6728400" indent="-98280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5040" kern="1200">
          <a:solidFill>
            <a:schemeClr val="tx2"/>
          </a:solidFill>
          <a:latin typeface="+mn-lt"/>
          <a:ea typeface="+mn-ea"/>
          <a:cs typeface="+mn-cs"/>
        </a:defRPr>
      </a:lvl5pPr>
      <a:lvl6pPr marL="7980000" indent="-96012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5040" kern="1200">
          <a:solidFill>
            <a:schemeClr val="tx2"/>
          </a:solidFill>
          <a:latin typeface="+mn-lt"/>
          <a:ea typeface="+mn-ea"/>
          <a:cs typeface="+mn-cs"/>
        </a:defRPr>
      </a:lvl6pPr>
      <a:lvl7pPr marL="9240000" indent="-96012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5040" kern="1200">
          <a:solidFill>
            <a:schemeClr val="tx2"/>
          </a:solidFill>
          <a:latin typeface="+mn-lt"/>
          <a:ea typeface="+mn-ea"/>
          <a:cs typeface="+mn-cs"/>
        </a:defRPr>
      </a:lvl7pPr>
      <a:lvl8pPr marL="10500000" indent="-96012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5040" kern="1200">
          <a:solidFill>
            <a:schemeClr val="tx2"/>
          </a:solidFill>
          <a:latin typeface="+mn-lt"/>
          <a:ea typeface="+mn-ea"/>
          <a:cs typeface="+mn-cs"/>
        </a:defRPr>
      </a:lvl8pPr>
      <a:lvl9pPr marL="11760000" indent="-960120" algn="l" defTabSz="1920240" rtl="0" eaLnBrk="1" latinLnBrk="0" hangingPunct="1">
        <a:spcBef>
          <a:spcPct val="20000"/>
        </a:spcBef>
        <a:spcAft>
          <a:spcPts val="2520"/>
        </a:spcAft>
        <a:buClr>
          <a:schemeClr val="accent2"/>
        </a:buClr>
        <a:buSzPct val="92000"/>
        <a:buFont typeface="Wingdings 2" panose="05020102010507070707" pitchFamily="18" charset="2"/>
        <a:buChar char=""/>
        <a:defRPr sz="5040" kern="1200">
          <a:solidFill>
            <a:schemeClr val="tx2"/>
          </a:solidFill>
          <a:latin typeface="+mn-lt"/>
          <a:ea typeface="+mn-ea"/>
          <a:cs typeface="+mn-cs"/>
        </a:defRPr>
      </a:lvl9pPr>
    </p:bodyStyle>
    <p:otherStyle>
      <a:defPPr>
        <a:defRPr lang="en-US"/>
      </a:defPPr>
      <a:lvl1pPr marL="0" algn="l" defTabSz="1920240" rtl="0" eaLnBrk="1" latinLnBrk="0" hangingPunct="1">
        <a:defRPr sz="7560" kern="1200">
          <a:solidFill>
            <a:schemeClr val="tx1"/>
          </a:solidFill>
          <a:latin typeface="+mn-lt"/>
          <a:ea typeface="+mn-ea"/>
          <a:cs typeface="+mn-cs"/>
        </a:defRPr>
      </a:lvl1pPr>
      <a:lvl2pPr marL="1920240" algn="l" defTabSz="1920240" rtl="0" eaLnBrk="1" latinLnBrk="0" hangingPunct="1">
        <a:defRPr sz="7560" kern="1200">
          <a:solidFill>
            <a:schemeClr val="tx1"/>
          </a:solidFill>
          <a:latin typeface="+mn-lt"/>
          <a:ea typeface="+mn-ea"/>
          <a:cs typeface="+mn-cs"/>
        </a:defRPr>
      </a:lvl2pPr>
      <a:lvl3pPr marL="3840480" algn="l" defTabSz="1920240" rtl="0" eaLnBrk="1" latinLnBrk="0" hangingPunct="1">
        <a:defRPr sz="7560" kern="1200">
          <a:solidFill>
            <a:schemeClr val="tx1"/>
          </a:solidFill>
          <a:latin typeface="+mn-lt"/>
          <a:ea typeface="+mn-ea"/>
          <a:cs typeface="+mn-cs"/>
        </a:defRPr>
      </a:lvl3pPr>
      <a:lvl4pPr marL="5760720" algn="l" defTabSz="1920240" rtl="0" eaLnBrk="1" latinLnBrk="0" hangingPunct="1">
        <a:defRPr sz="7560" kern="1200">
          <a:solidFill>
            <a:schemeClr val="tx1"/>
          </a:solidFill>
          <a:latin typeface="+mn-lt"/>
          <a:ea typeface="+mn-ea"/>
          <a:cs typeface="+mn-cs"/>
        </a:defRPr>
      </a:lvl4pPr>
      <a:lvl5pPr marL="7680960" algn="l" defTabSz="1920240" rtl="0" eaLnBrk="1" latinLnBrk="0" hangingPunct="1">
        <a:defRPr sz="7560" kern="1200">
          <a:solidFill>
            <a:schemeClr val="tx1"/>
          </a:solidFill>
          <a:latin typeface="+mn-lt"/>
          <a:ea typeface="+mn-ea"/>
          <a:cs typeface="+mn-cs"/>
        </a:defRPr>
      </a:lvl5pPr>
      <a:lvl6pPr marL="9601200" algn="l" defTabSz="1920240" rtl="0" eaLnBrk="1" latinLnBrk="0" hangingPunct="1">
        <a:defRPr sz="7560" kern="1200">
          <a:solidFill>
            <a:schemeClr val="tx1"/>
          </a:solidFill>
          <a:latin typeface="+mn-lt"/>
          <a:ea typeface="+mn-ea"/>
          <a:cs typeface="+mn-cs"/>
        </a:defRPr>
      </a:lvl6pPr>
      <a:lvl7pPr marL="11521440" algn="l" defTabSz="1920240" rtl="0" eaLnBrk="1" latinLnBrk="0" hangingPunct="1">
        <a:defRPr sz="7560" kern="1200">
          <a:solidFill>
            <a:schemeClr val="tx1"/>
          </a:solidFill>
          <a:latin typeface="+mn-lt"/>
          <a:ea typeface="+mn-ea"/>
          <a:cs typeface="+mn-cs"/>
        </a:defRPr>
      </a:lvl7pPr>
      <a:lvl8pPr marL="13441680" algn="l" defTabSz="1920240" rtl="0" eaLnBrk="1" latinLnBrk="0" hangingPunct="1">
        <a:defRPr sz="7560" kern="1200">
          <a:solidFill>
            <a:schemeClr val="tx1"/>
          </a:solidFill>
          <a:latin typeface="+mn-lt"/>
          <a:ea typeface="+mn-ea"/>
          <a:cs typeface="+mn-cs"/>
        </a:defRPr>
      </a:lvl8pPr>
      <a:lvl9pPr marL="15361920" algn="l" defTabSz="1920240" rtl="0" eaLnBrk="1" latinLnBrk="0" hangingPunct="1">
        <a:defRPr sz="756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4" name="Rectangle 53"/>
          <p:cNvSpPr/>
          <p:nvPr/>
        </p:nvSpPr>
        <p:spPr>
          <a:xfrm>
            <a:off x="716153" y="23777593"/>
            <a:ext cx="11669150" cy="6686778"/>
          </a:xfrm>
          <a:prstGeom prst="rect">
            <a:avLst/>
          </a:prstGeom>
          <a:noFill/>
          <a:ln w="825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r>
              <a:rPr lang="en-US" sz="3016" b="1" dirty="0">
                <a:solidFill>
                  <a:srgbClr val="903163">
                    <a:lumMod val="75000"/>
                  </a:srgbClr>
                </a:solidFill>
                <a:latin typeface="Times New Roman" panose="02020603050405020304" pitchFamily="18" charset="0"/>
                <a:ea typeface="Times New Roman" charset="0"/>
                <a:cs typeface="Times New Roman" panose="02020603050405020304" pitchFamily="18" charset="0"/>
              </a:rPr>
              <a:t>Failure Experiences and Impact</a:t>
            </a:r>
          </a:p>
          <a:p>
            <a:pPr marL="492404" indent="-492404">
              <a:buFont typeface="Arial" panose="020B0604020202020204" pitchFamily="34" charset="0"/>
              <a:buChar char="•"/>
            </a:pPr>
            <a:r>
              <a:rPr lang="en-US" sz="3016" dirty="0">
                <a:solidFill>
                  <a:prstClr val="black"/>
                </a:solidFill>
                <a:latin typeface="Times New Roman" panose="02020603050405020304" pitchFamily="18" charset="0"/>
                <a:ea typeface="Times New Roman" charset="0"/>
                <a:cs typeface="Times New Roman" panose="02020603050405020304" pitchFamily="18" charset="0"/>
              </a:rPr>
              <a:t>Participants were given six lists of possible failures (54 total items). </a:t>
            </a:r>
            <a:r>
              <a:rPr lang="en-US" sz="3016">
                <a:solidFill>
                  <a:prstClr val="black"/>
                </a:solidFill>
                <a:latin typeface="Times New Roman" panose="02020603050405020304" pitchFamily="18" charset="0"/>
                <a:ea typeface="Times New Roman" charset="0"/>
                <a:cs typeface="Times New Roman" panose="02020603050405020304" pitchFamily="18" charset="0"/>
              </a:rPr>
              <a:t>They rated </a:t>
            </a:r>
            <a:r>
              <a:rPr lang="en-US" sz="3016" dirty="0">
                <a:solidFill>
                  <a:prstClr val="black"/>
                </a:solidFill>
                <a:latin typeface="Times New Roman" panose="02020603050405020304" pitchFamily="18" charset="0"/>
                <a:ea typeface="Times New Roman" charset="0"/>
                <a:cs typeface="Times New Roman" panose="02020603050405020304" pitchFamily="18" charset="0"/>
              </a:rPr>
              <a:t>whether they experienced the event (“1”) or not (“0”).</a:t>
            </a:r>
            <a:endParaRPr lang="en-US" sz="3016"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endParaRPr>
          </a:p>
          <a:p>
            <a:r>
              <a:rPr lang="en-US" sz="3016"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rPr>
              <a:t>Resilience</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ea typeface="Times New Roman" charset="0"/>
                <a:cs typeface="Times New Roman" panose="02020603050405020304" pitchFamily="18" charset="0"/>
              </a:rPr>
              <a:t>The Brief Resiliency Scale (six-item scale ) measures resiliency after adverse events (Likert scale 1 to 5). Cronbach’s alpha was .81.</a:t>
            </a:r>
            <a:endParaRPr lang="en-US" sz="3016"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endParaRPr>
          </a:p>
          <a:p>
            <a:r>
              <a:rPr lang="en-US" sz="3016"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rPr>
              <a:t>Wisdom: </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ea typeface="Times New Roman" charset="0"/>
                <a:cs typeface="Times New Roman" panose="02020603050405020304" pitchFamily="18" charset="0"/>
              </a:rPr>
              <a:t>The 3D-WS-12 is 12-item self-report measure that assesses wisdom (Likert scale 1</a:t>
            </a:r>
            <a:r>
              <a:rPr lang="en-US" sz="3016" i="1" dirty="0">
                <a:solidFill>
                  <a:schemeClr val="tx1"/>
                </a:solidFill>
                <a:latin typeface="Times New Roman" panose="02020603050405020304" pitchFamily="18" charset="0"/>
                <a:ea typeface="Times New Roman" charset="0"/>
                <a:cs typeface="Times New Roman" panose="02020603050405020304" pitchFamily="18" charset="0"/>
              </a:rPr>
              <a:t> </a:t>
            </a:r>
            <a:r>
              <a:rPr lang="en-US" sz="3016" dirty="0">
                <a:solidFill>
                  <a:schemeClr val="tx1"/>
                </a:solidFill>
                <a:latin typeface="Times New Roman" panose="02020603050405020304" pitchFamily="18" charset="0"/>
                <a:ea typeface="Times New Roman" charset="0"/>
                <a:cs typeface="Times New Roman" panose="02020603050405020304" pitchFamily="18" charset="0"/>
              </a:rPr>
              <a:t>to 5)</a:t>
            </a:r>
            <a:r>
              <a:rPr lang="en-US" sz="3016" i="1" dirty="0">
                <a:solidFill>
                  <a:schemeClr val="tx1"/>
                </a:solidFill>
                <a:latin typeface="Times New Roman" panose="02020603050405020304" pitchFamily="18" charset="0"/>
                <a:ea typeface="Times New Roman" charset="0"/>
                <a:cs typeface="Times New Roman" panose="02020603050405020304" pitchFamily="18" charset="0"/>
              </a:rPr>
              <a:t>.</a:t>
            </a:r>
            <a:r>
              <a:rPr lang="en-US" sz="3608" b="1" dirty="0">
                <a:solidFill>
                  <a:srgbClr val="336600"/>
                </a:solidFill>
                <a:latin typeface="Times New Roman" panose="02020603050405020304" pitchFamily="18" charset="0"/>
                <a:ea typeface="Times New Roman" charset="0"/>
                <a:cs typeface="Times New Roman" panose="02020603050405020304" pitchFamily="18" charset="0"/>
              </a:rPr>
              <a:t> </a:t>
            </a:r>
            <a:r>
              <a:rPr lang="en-US" sz="3016" dirty="0">
                <a:solidFill>
                  <a:schemeClr val="tx1"/>
                </a:solidFill>
                <a:latin typeface="Times New Roman" panose="02020603050405020304" pitchFamily="18" charset="0"/>
                <a:ea typeface="Times New Roman" charset="0"/>
                <a:cs typeface="Times New Roman" panose="02020603050405020304" pitchFamily="18" charset="0"/>
              </a:rPr>
              <a:t>Cronbach's alpha was .</a:t>
            </a:r>
            <a:r>
              <a:rPr lang="en-US" sz="3016" dirty="0">
                <a:solidFill>
                  <a:schemeClr val="tx1"/>
                </a:solidFill>
                <a:latin typeface="Times New Roman" panose="02020603050405020304" pitchFamily="18" charset="0"/>
                <a:cs typeface="Times New Roman" panose="02020603050405020304" pitchFamily="18" charset="0"/>
              </a:rPr>
              <a:t>84.</a:t>
            </a:r>
          </a:p>
          <a:p>
            <a:r>
              <a:rPr lang="en-US" sz="3016"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rPr>
              <a:t>Fear of Failure:</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ea typeface="Times New Roman" charset="0"/>
                <a:cs typeface="Times New Roman" panose="02020603050405020304" pitchFamily="18" charset="0"/>
              </a:rPr>
              <a:t>The Performance Failure Appraisal Inventory- Revised (25 items) measures fear of failure across 5 domains (Likert scale -2 to 2). Cronbach's alpha </a:t>
            </a:r>
            <a:r>
              <a:rPr lang="en-US" sz="3016" dirty="0">
                <a:solidFill>
                  <a:schemeClr val="tx1"/>
                </a:solidFill>
                <a:latin typeface="Times New Roman" panose="02020603050405020304" pitchFamily="18" charset="0"/>
                <a:cs typeface="Times New Roman" panose="02020603050405020304" pitchFamily="18" charset="0"/>
              </a:rPr>
              <a:t>was .97. </a:t>
            </a:r>
          </a:p>
        </p:txBody>
      </p:sp>
      <p:sp>
        <p:nvSpPr>
          <p:cNvPr id="20" name="TextBox 19"/>
          <p:cNvSpPr txBox="1"/>
          <p:nvPr/>
        </p:nvSpPr>
        <p:spPr>
          <a:xfrm>
            <a:off x="31975337" y="8261930"/>
            <a:ext cx="184731" cy="690638"/>
          </a:xfrm>
          <a:prstGeom prst="rect">
            <a:avLst/>
          </a:prstGeom>
          <a:noFill/>
        </p:spPr>
        <p:txBody>
          <a:bodyPr wrap="none" rtlCol="0">
            <a:spAutoFit/>
          </a:bodyPr>
          <a:lstStyle/>
          <a:p>
            <a:endParaRPr lang="en-US" sz="3888"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3872623" y="10350495"/>
            <a:ext cx="184731" cy="260969"/>
          </a:xfrm>
          <a:prstGeom prst="rect">
            <a:avLst/>
          </a:prstGeom>
          <a:noFill/>
        </p:spPr>
        <p:txBody>
          <a:bodyPr wrap="none" rtlCol="0">
            <a:spAutoFit/>
          </a:bodyPr>
          <a:lstStyle/>
          <a:p>
            <a:endParaRPr lang="en-US" sz="1096" dirty="0">
              <a:latin typeface="Times New Roman" panose="02020603050405020304" pitchFamily="18" charset="0"/>
              <a:cs typeface="Times New Roman" panose="02020603050405020304" pitchFamily="18" charset="0"/>
            </a:endParaRPr>
          </a:p>
        </p:txBody>
      </p:sp>
      <p:sp>
        <p:nvSpPr>
          <p:cNvPr id="30" name="Rounded Rectangle 29"/>
          <p:cNvSpPr/>
          <p:nvPr/>
        </p:nvSpPr>
        <p:spPr>
          <a:xfrm>
            <a:off x="720757" y="10490875"/>
            <a:ext cx="11664546" cy="80957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78" dirty="0">
                <a:latin typeface="Times New Roman" panose="02020603050405020304" pitchFamily="18" charset="0"/>
                <a:ea typeface="Times New Roman" charset="0"/>
                <a:cs typeface="Times New Roman" panose="02020603050405020304" pitchFamily="18" charset="0"/>
              </a:rPr>
              <a:t>Introduction</a:t>
            </a:r>
          </a:p>
        </p:txBody>
      </p:sp>
      <p:sp>
        <p:nvSpPr>
          <p:cNvPr id="5" name="Rounded Rectangle 4"/>
          <p:cNvSpPr/>
          <p:nvPr/>
        </p:nvSpPr>
        <p:spPr>
          <a:xfrm>
            <a:off x="838321" y="1074637"/>
            <a:ext cx="26759934" cy="3173938"/>
          </a:xfrm>
          <a:prstGeom prst="roundRect">
            <a:avLst/>
          </a:prstGeom>
          <a:solidFill>
            <a:schemeClr val="bg1">
              <a:lumMod val="95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462" b="1" dirty="0">
                <a:solidFill>
                  <a:schemeClr val="tx1"/>
                </a:solidFill>
                <a:latin typeface="Times New Roman" panose="02020603050405020304" pitchFamily="18" charset="0"/>
                <a:ea typeface="Times New Roman" charset="0"/>
                <a:cs typeface="Times New Roman" panose="02020603050405020304" pitchFamily="18" charset="0"/>
              </a:rPr>
              <a:t>Resiliency Moderating the Relationship Between Failure and Wisdom</a:t>
            </a:r>
            <a:endParaRPr lang="en-US" sz="5816" b="1" dirty="0">
              <a:solidFill>
                <a:schemeClr val="tx1"/>
              </a:solidFill>
              <a:latin typeface="Times New Roman" panose="02020603050405020304" pitchFamily="18" charset="0"/>
              <a:ea typeface="Times New Roman" charset="0"/>
              <a:cs typeface="Times New Roman" panose="02020603050405020304" pitchFamily="18" charset="0"/>
            </a:endParaRPr>
          </a:p>
          <a:p>
            <a:pPr algn="ctr"/>
            <a:r>
              <a:rPr lang="en-US" sz="4738" dirty="0">
                <a:solidFill>
                  <a:schemeClr val="tx1"/>
                </a:solidFill>
                <a:latin typeface="Times New Roman" panose="02020603050405020304" pitchFamily="18" charset="0"/>
                <a:ea typeface="Times New Roman" charset="0"/>
                <a:cs typeface="Times New Roman" panose="02020603050405020304" pitchFamily="18" charset="0"/>
              </a:rPr>
              <a:t>Alvin E. Nicholas, MS, Olivia Rothig, BS, Matthew </a:t>
            </a:r>
            <a:r>
              <a:rPr lang="en-US" sz="4738" dirty="0" err="1">
                <a:solidFill>
                  <a:schemeClr val="tx1"/>
                </a:solidFill>
                <a:latin typeface="Times New Roman" panose="02020603050405020304" pitchFamily="18" charset="0"/>
                <a:ea typeface="Times New Roman" charset="0"/>
                <a:cs typeface="Times New Roman" panose="02020603050405020304" pitchFamily="18" charset="0"/>
              </a:rPr>
              <a:t>McLarnon</a:t>
            </a:r>
            <a:r>
              <a:rPr lang="en-US" sz="4738" dirty="0">
                <a:solidFill>
                  <a:schemeClr val="tx1"/>
                </a:solidFill>
                <a:latin typeface="Times New Roman" panose="02020603050405020304" pitchFamily="18" charset="0"/>
                <a:ea typeface="Times New Roman" charset="0"/>
                <a:cs typeface="Times New Roman" panose="02020603050405020304" pitchFamily="18" charset="0"/>
              </a:rPr>
              <a:t>, PhD, Kanako Taku, PhD </a:t>
            </a:r>
          </a:p>
        </p:txBody>
      </p:sp>
      <p:sp>
        <p:nvSpPr>
          <p:cNvPr id="40" name="Rectangle 39"/>
          <p:cNvSpPr/>
          <p:nvPr/>
        </p:nvSpPr>
        <p:spPr>
          <a:xfrm>
            <a:off x="716153" y="11484692"/>
            <a:ext cx="11669150" cy="10809900"/>
          </a:xfrm>
          <a:prstGeom prst="rect">
            <a:avLst/>
          </a:prstGeom>
          <a:noFill/>
          <a:ln w="825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492404"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Resiliency- capacity to bounce back from adversity.</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ea typeface="MS Mincho" panose="02020609040205080304" pitchFamily="49" charset="-128"/>
              </a:rPr>
              <a:t>Fear of failure can result from fear of</a:t>
            </a:r>
          </a:p>
          <a:p>
            <a:pPr marL="984808" lvl="1" indent="-492404">
              <a:buFont typeface="Arial" panose="020B0604020202020204" pitchFamily="34" charset="0"/>
              <a:buChar char="•"/>
            </a:pPr>
            <a:r>
              <a:rPr lang="en-US" sz="3016" dirty="0">
                <a:solidFill>
                  <a:schemeClr val="tx1"/>
                </a:solidFill>
                <a:latin typeface="Times New Roman" panose="02020603050405020304" pitchFamily="18" charset="0"/>
                <a:ea typeface="MS Mincho" panose="02020609040205080304" pitchFamily="49" charset="-128"/>
                <a:cs typeface="Times New Roman" panose="02020603050405020304" pitchFamily="18" charset="0"/>
              </a:rPr>
              <a:t>1) experiencing embarrassment </a:t>
            </a:r>
          </a:p>
          <a:p>
            <a:pPr marL="984808" lvl="1" indent="-492404">
              <a:buFont typeface="Arial" panose="020B0604020202020204" pitchFamily="34" charset="0"/>
              <a:buChar char="•"/>
            </a:pPr>
            <a:r>
              <a:rPr lang="en-US" sz="3016" dirty="0">
                <a:solidFill>
                  <a:schemeClr val="tx1"/>
                </a:solidFill>
                <a:latin typeface="Times New Roman" panose="02020603050405020304" pitchFamily="18" charset="0"/>
                <a:ea typeface="MS Mincho" panose="02020609040205080304" pitchFamily="49" charset="-128"/>
                <a:cs typeface="Times New Roman" panose="02020603050405020304" pitchFamily="18" charset="0"/>
              </a:rPr>
              <a:t>2) d</a:t>
            </a:r>
            <a:r>
              <a:rPr lang="en-US" sz="3016" dirty="0">
                <a:solidFill>
                  <a:schemeClr val="tx1"/>
                </a:solidFill>
                <a:latin typeface="Times New Roman" panose="02020603050405020304" pitchFamily="18" charset="0"/>
                <a:cs typeface="Times New Roman" panose="02020603050405020304" pitchFamily="18" charset="0"/>
              </a:rPr>
              <a:t>evaluing one’s self-value </a:t>
            </a:r>
          </a:p>
          <a:p>
            <a:pPr marL="984808" lvl="1"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3) an uncertain future</a:t>
            </a:r>
          </a:p>
          <a:p>
            <a:pPr marL="984808" lvl="1"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4) losing the interest significant others</a:t>
            </a:r>
          </a:p>
          <a:p>
            <a:pPr marL="984808" lvl="1"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5) upsetting significant others. </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Wisdom is cultivated through positive and negative experiences, such as failure and achievement</a:t>
            </a:r>
          </a:p>
          <a:p>
            <a:pPr marL="984808" lvl="1"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Making sense of achievement and failure experiences</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Resiliency can explain how positive outcomes can arise after failure experiences. </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ea typeface="MS Mincho" panose="02020609040205080304" pitchFamily="49" charset="-128"/>
              </a:rPr>
              <a:t>Resilient individuals appraise negative situations as low-risk (less vulnerable to negative outcomes). </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ea typeface="MS Mincho" panose="02020609040205080304" pitchFamily="49" charset="-128"/>
              </a:rPr>
              <a:t>Individuals with low resiliency appraise the same situation as high-risk.</a:t>
            </a:r>
            <a:r>
              <a:rPr lang="en-US" sz="3016" dirty="0">
                <a:solidFill>
                  <a:schemeClr val="tx1"/>
                </a:solidFill>
                <a:latin typeface="Times New Roman" panose="02020603050405020304" pitchFamily="18" charset="0"/>
                <a:cs typeface="Times New Roman" panose="02020603050405020304" pitchFamily="18" charset="0"/>
              </a:rPr>
              <a:t> </a:t>
            </a:r>
          </a:p>
          <a:p>
            <a:pPr marL="492404" indent="-492404">
              <a:buFont typeface="Arial" panose="020B0604020202020204" pitchFamily="34" charset="0"/>
              <a:buChar char="•"/>
            </a:pPr>
            <a:r>
              <a:rPr lang="en-US" sz="3016" dirty="0">
                <a:solidFill>
                  <a:schemeClr val="tx1"/>
                </a:solidFill>
                <a:latin typeface="Times New Roman" panose="02020603050405020304" pitchFamily="18" charset="0"/>
                <a:cs typeface="Times New Roman" panose="02020603050405020304" pitchFamily="18" charset="0"/>
              </a:rPr>
              <a:t>Resiliency can also affect wisdom because resiliency increases self-reflection, self-perception and deliberate rumination.</a:t>
            </a:r>
          </a:p>
          <a:p>
            <a:pPr marL="492404" indent="-492404">
              <a:buFont typeface="Arial" panose="020B0604020202020204" pitchFamily="34" charset="0"/>
              <a:buChar char="•"/>
            </a:pPr>
            <a:r>
              <a:rPr lang="en-US" sz="3016" b="1" u="sng" dirty="0">
                <a:solidFill>
                  <a:schemeClr val="tx1"/>
                </a:solidFill>
                <a:latin typeface="Times New Roman" panose="02020603050405020304" pitchFamily="18" charset="0"/>
                <a:ea typeface="Times New Roman" charset="0"/>
                <a:cs typeface="Times New Roman" panose="02020603050405020304" pitchFamily="18" charset="0"/>
              </a:rPr>
              <a:t>Purpose:</a:t>
            </a:r>
            <a:r>
              <a:rPr lang="en-US" sz="3016" b="1" dirty="0">
                <a:solidFill>
                  <a:schemeClr val="tx1"/>
                </a:solidFill>
                <a:latin typeface="Times New Roman" panose="02020603050405020304" pitchFamily="18" charset="0"/>
                <a:ea typeface="Times New Roman" charset="0"/>
                <a:cs typeface="Times New Roman" panose="02020603050405020304" pitchFamily="18" charset="0"/>
              </a:rPr>
              <a:t> </a:t>
            </a:r>
            <a:r>
              <a:rPr lang="en-US" sz="3016" dirty="0">
                <a:solidFill>
                  <a:schemeClr val="tx1"/>
                </a:solidFill>
                <a:latin typeface="Times New Roman" panose="02020603050405020304" pitchFamily="18" charset="0"/>
                <a:ea typeface="Times New Roman" charset="0"/>
                <a:cs typeface="Times New Roman" panose="02020603050405020304" pitchFamily="18" charset="0"/>
              </a:rPr>
              <a:t>To examine how resiliency can moderate the relationship between failure experiences and psychological outcomes.</a:t>
            </a:r>
          </a:p>
          <a:p>
            <a:pPr marL="492404" indent="-492404">
              <a:buFont typeface="Arial" panose="020B0604020202020204" pitchFamily="34" charset="0"/>
              <a:buChar char="•"/>
            </a:pPr>
            <a:r>
              <a:rPr lang="en-US" sz="3016" b="1" u="sng" dirty="0">
                <a:solidFill>
                  <a:schemeClr val="tx1"/>
                </a:solidFill>
                <a:latin typeface="Times New Roman" panose="02020603050405020304" pitchFamily="18" charset="0"/>
                <a:ea typeface="Times New Roman" charset="0"/>
                <a:cs typeface="Times New Roman" panose="02020603050405020304" pitchFamily="18" charset="0"/>
              </a:rPr>
              <a:t>Hypothesis:</a:t>
            </a:r>
            <a:r>
              <a:rPr lang="en-US" sz="3016" b="1" dirty="0">
                <a:solidFill>
                  <a:schemeClr val="tx1"/>
                </a:solidFill>
                <a:latin typeface="Times New Roman" panose="02020603050405020304" pitchFamily="18" charset="0"/>
                <a:ea typeface="Times New Roman" charset="0"/>
                <a:cs typeface="Times New Roman" panose="02020603050405020304" pitchFamily="18" charset="0"/>
              </a:rPr>
              <a:t> </a:t>
            </a:r>
            <a:r>
              <a:rPr lang="en-US" sz="3016" dirty="0">
                <a:solidFill>
                  <a:schemeClr val="tx1"/>
                </a:solidFill>
                <a:latin typeface="Times New Roman" panose="02020603050405020304" pitchFamily="18" charset="0"/>
                <a:ea typeface="Times New Roman" charset="0"/>
                <a:cs typeface="Times New Roman" panose="02020603050405020304" pitchFamily="18" charset="0"/>
              </a:rPr>
              <a:t>1)</a:t>
            </a:r>
            <a:r>
              <a:rPr lang="en-US" sz="3016" b="1" dirty="0">
                <a:solidFill>
                  <a:schemeClr val="tx1"/>
                </a:solidFill>
                <a:latin typeface="Times New Roman" panose="02020603050405020304" pitchFamily="18" charset="0"/>
                <a:ea typeface="Times New Roman" charset="0"/>
                <a:cs typeface="Times New Roman" panose="02020603050405020304" pitchFamily="18" charset="0"/>
              </a:rPr>
              <a:t> </a:t>
            </a:r>
            <a:r>
              <a:rPr lang="en-US" sz="3016" dirty="0">
                <a:solidFill>
                  <a:schemeClr val="tx1"/>
                </a:solidFill>
                <a:latin typeface="Times New Roman" panose="02020603050405020304" pitchFamily="18" charset="0"/>
                <a:ea typeface="Times New Roman" charset="0"/>
                <a:cs typeface="Times New Roman" panose="02020603050405020304" pitchFamily="18" charset="0"/>
              </a:rPr>
              <a:t>Resiliency will moderate the relationship between wisdom and the total number of failure experiences. 2) Resiliency will moderate the relationship between fear of failure and total failure experiences.</a:t>
            </a:r>
            <a:endParaRPr lang="en-US" sz="3016" dirty="0">
              <a:solidFill>
                <a:schemeClr val="tx1"/>
              </a:solidFill>
            </a:endParaRPr>
          </a:p>
        </p:txBody>
      </p:sp>
      <p:sp>
        <p:nvSpPr>
          <p:cNvPr id="51" name="Rounded Rectangle 50"/>
          <p:cNvSpPr/>
          <p:nvPr/>
        </p:nvSpPr>
        <p:spPr>
          <a:xfrm>
            <a:off x="13367825" y="5542769"/>
            <a:ext cx="11664546" cy="80957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78" dirty="0">
                <a:latin typeface="Times New Roman" panose="02020603050405020304" pitchFamily="18" charset="0"/>
                <a:ea typeface="Times New Roman" charset="0"/>
                <a:cs typeface="Times New Roman" panose="02020603050405020304" pitchFamily="18" charset="0"/>
              </a:rPr>
              <a:t>Demographics</a:t>
            </a:r>
            <a:endParaRPr lang="en-US" sz="4632" dirty="0">
              <a:latin typeface="Times New Roman" panose="02020603050405020304" pitchFamily="18" charset="0"/>
              <a:ea typeface="Times New Roman" charset="0"/>
              <a:cs typeface="Times New Roman" panose="02020603050405020304" pitchFamily="18" charset="0"/>
            </a:endParaRPr>
          </a:p>
        </p:txBody>
      </p:sp>
      <p:sp>
        <p:nvSpPr>
          <p:cNvPr id="55" name="Rounded Rectangle 54"/>
          <p:cNvSpPr/>
          <p:nvPr/>
        </p:nvSpPr>
        <p:spPr>
          <a:xfrm>
            <a:off x="26365207" y="22968023"/>
            <a:ext cx="11669150" cy="80957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78" dirty="0">
                <a:latin typeface="Times New Roman" panose="02020603050405020304" pitchFamily="18" charset="0"/>
                <a:ea typeface="Times New Roman" charset="0"/>
                <a:cs typeface="Times New Roman" panose="02020603050405020304" pitchFamily="18" charset="0"/>
              </a:rPr>
              <a:t>References</a:t>
            </a:r>
          </a:p>
        </p:txBody>
      </p:sp>
      <p:pic>
        <p:nvPicPr>
          <p:cNvPr id="56" name="Picture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3272" y="615214"/>
            <a:ext cx="9470904" cy="4138372"/>
          </a:xfrm>
          <a:prstGeom prst="rect">
            <a:avLst/>
          </a:prstGeom>
        </p:spPr>
      </p:pic>
      <p:sp>
        <p:nvSpPr>
          <p:cNvPr id="57" name="Rectangle 56"/>
          <p:cNvSpPr/>
          <p:nvPr/>
        </p:nvSpPr>
        <p:spPr>
          <a:xfrm>
            <a:off x="26342005" y="24058962"/>
            <a:ext cx="11664546" cy="6405408"/>
          </a:xfrm>
          <a:prstGeom prst="rect">
            <a:avLst/>
          </a:prstGeom>
          <a:noFill/>
          <a:ln w="825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93924" indent="-393924"/>
            <a:r>
              <a:rPr lang="en-US" sz="1724" dirty="0">
                <a:solidFill>
                  <a:schemeClr val="tx1"/>
                </a:solidFill>
                <a:latin typeface="Times New Roman" panose="02020603050405020304" pitchFamily="18" charset="0"/>
                <a:ea typeface="Times New Roman" charset="0"/>
                <a:cs typeface="Times New Roman" panose="02020603050405020304" pitchFamily="18" charset="0"/>
              </a:rPr>
              <a:t>Castella, K.D., Byrne, D., &amp; Covington, M. (2013). Unmotivated or motivated to fail? A cross-cultural study of achievement motivation, fear of failure, and student disengagement. Journal of Educational Psychology, 105, 861– 880. doi:10.1037/a0032464</a:t>
            </a:r>
          </a:p>
          <a:p>
            <a:pPr marL="393924" indent="-393924"/>
            <a:r>
              <a:rPr lang="en-US" sz="1724" dirty="0">
                <a:solidFill>
                  <a:schemeClr val="tx1"/>
                </a:solidFill>
                <a:latin typeface="Times New Roman" panose="02020603050405020304" pitchFamily="18" charset="0"/>
                <a:ea typeface="Times New Roman" charset="0"/>
                <a:cs typeface="Times New Roman" panose="02020603050405020304" pitchFamily="18" charset="0"/>
              </a:rPr>
              <a:t>Conroy, D. E., Willow, J. P., &amp; Metzler, J. N. (2002). Multidimensional fear of failure measurement: The performance failure appraisal inventory. Journal of Applied Sport Psychology, 14, 76-90. doi:10.1080/10413200252907752</a:t>
            </a:r>
          </a:p>
          <a:p>
            <a:pPr marL="393924" indent="-393924"/>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Ogińska-Bulik</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N. (2015). The relationship between resiliency and posttraumatic growth following the death of someone close. Omega: Journal of Death and Dying, 71, 233-244. doi.10.1177/0030222815575502</a:t>
            </a:r>
          </a:p>
          <a:p>
            <a:pPr marL="393924" indent="-393924"/>
            <a:r>
              <a:rPr lang="en-US" sz="1724" dirty="0">
                <a:solidFill>
                  <a:schemeClr val="tx1"/>
                </a:solidFill>
                <a:latin typeface="Times New Roman" panose="02020603050405020304" pitchFamily="18" charset="0"/>
                <a:ea typeface="Times New Roman" charset="0"/>
                <a:cs typeface="Times New Roman" panose="02020603050405020304" pitchFamily="18" charset="0"/>
              </a:rPr>
              <a:t>Smith, B.W., Dalen, J., Wiggins, K., Tooley, E., Christopher, P., &amp; Bernard, J. (2008). The brief resilience scale: assessing the ability to bounce back; International Journal of Behavioral Medicine,15, 194-200. doi:10.1080/10705500802222972</a:t>
            </a:r>
          </a:p>
          <a:p>
            <a:pPr marL="393924" indent="-393924"/>
            <a:r>
              <a:rPr lang="en-US" sz="1724" dirty="0">
                <a:solidFill>
                  <a:schemeClr val="tx1"/>
                </a:solidFill>
                <a:latin typeface="Times New Roman" panose="02020603050405020304" pitchFamily="18" charset="0"/>
                <a:ea typeface="Times New Roman" charset="0"/>
                <a:cs typeface="Times New Roman" panose="02020603050405020304" pitchFamily="18" charset="0"/>
              </a:rPr>
              <a:t>Taylor, M., Bates, G., &amp; Webster, J. D. (2011). Comparing the psychometric properties of two measures of wisdom: Predicting forgiveness and psychological well-being with the self-assessed wisdom scale (SAWS) and the three-dimensional wisdom scale (3D-WS). Experimental Aging Research, 37, 129-141. doi:10.1080/0361073X.2011.554508</a:t>
            </a:r>
          </a:p>
          <a:p>
            <a:pPr marL="393924" indent="-393924"/>
            <a:r>
              <a:rPr lang="en-US" sz="1724" dirty="0">
                <a:solidFill>
                  <a:schemeClr val="tx1"/>
                </a:solidFill>
                <a:latin typeface="Times New Roman" panose="02020603050405020304" pitchFamily="18" charset="0"/>
                <a:ea typeface="Times New Roman" charset="0"/>
                <a:cs typeface="Times New Roman" panose="02020603050405020304" pitchFamily="18" charset="0"/>
              </a:rPr>
              <a:t>Taylor, Z. E.,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Doane</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L. D., &amp; Eisenberg, N. (2014). Transitioning from high school to college: Relations of social support, ego-resiliency, and maladjustment during emerging adulthood. Emerging Adulthood, 2, 105-115. doi.10.1177/2167696813506885]]</a:t>
            </a:r>
          </a:p>
          <a:p>
            <a:pPr marL="393924" indent="-393924"/>
            <a:r>
              <a:rPr lang="en-US" sz="1724" dirty="0">
                <a:solidFill>
                  <a:schemeClr val="tx1"/>
                </a:solidFill>
                <a:latin typeface="Times New Roman" panose="02020603050405020304" pitchFamily="18" charset="0"/>
                <a:ea typeface="Times New Roman" charset="0"/>
                <a:cs typeface="Times New Roman" panose="02020603050405020304" pitchFamily="18" charset="0"/>
              </a:rPr>
              <a:t>Thomas, M. L.,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Bangen</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K. J.,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Ardelt</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M., &amp;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Jeste</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D. V. (2017). Development of a 12-item abbreviated three-dimensional wisdom scale (3D-WS-12): Item selection and psychometric properties. Assessment, 24, 71-82. doi:10.1177/1073191115595714</a:t>
            </a:r>
          </a:p>
          <a:p>
            <a:pPr marL="393924" indent="-393924"/>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Tignor</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B., &amp; Prince-</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Embury</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S. (2013). Resilience in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kenyan</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youth living in the slums and suburbs of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nairobi</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An exploratory and descriptive study. In S. Prince-</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Embury</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&amp; D. H.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Saklofske</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(Eds.), Resilience in children, adolescents, and adults: Translating research into practice; resilience in children, adolescents, and adults: Translating research into practice (pp. 257-278, Chapter xvii, 349 Pages) Springer Science + Business Media, New York, NY. doi:10.1007/978-1-4614-4939-3_19</a:t>
            </a:r>
          </a:p>
          <a:p>
            <a:pPr marL="393924" indent="-393924"/>
            <a:r>
              <a:rPr lang="en-US" sz="1724" dirty="0">
                <a:solidFill>
                  <a:schemeClr val="tx1"/>
                </a:solidFill>
                <a:latin typeface="Times New Roman" panose="02020603050405020304" pitchFamily="18" charset="0"/>
                <a:ea typeface="Times New Roman" charset="0"/>
                <a:cs typeface="Times New Roman" panose="02020603050405020304" pitchFamily="18" charset="0"/>
              </a:rPr>
              <a:t>Tuominen-Soini, H.,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Salmela-Aro</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K., &amp;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Niemivirta</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M. (2008). Achievement goal orientations and subjective well-being: A person-</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centred</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analysis. Learning and Instruction, 18(3), 251-266. </a:t>
            </a:r>
            <a:r>
              <a:rPr lang="en-US" sz="1724" dirty="0" err="1">
                <a:solidFill>
                  <a:schemeClr val="tx1"/>
                </a:solidFill>
                <a:latin typeface="Times New Roman" panose="02020603050405020304" pitchFamily="18" charset="0"/>
                <a:ea typeface="Times New Roman" charset="0"/>
                <a:cs typeface="Times New Roman" panose="02020603050405020304" pitchFamily="18" charset="0"/>
              </a:rPr>
              <a:t>doi</a:t>
            </a:r>
            <a:r>
              <a:rPr lang="en-US" sz="1724" dirty="0">
                <a:solidFill>
                  <a:schemeClr val="tx1"/>
                </a:solidFill>
                <a:latin typeface="Times New Roman" panose="02020603050405020304" pitchFamily="18" charset="0"/>
                <a:ea typeface="Times New Roman" charset="0"/>
                <a:cs typeface="Times New Roman" panose="02020603050405020304" pitchFamily="18" charset="0"/>
              </a:rPr>
              <a:t>: 10.1016/j.learninstruc.2007.05.003</a:t>
            </a:r>
          </a:p>
        </p:txBody>
      </p:sp>
      <p:sp>
        <p:nvSpPr>
          <p:cNvPr id="14" name="TextBox 13"/>
          <p:cNvSpPr txBox="1"/>
          <p:nvPr/>
        </p:nvSpPr>
        <p:spPr>
          <a:xfrm>
            <a:off x="13114853" y="30187522"/>
            <a:ext cx="12464578" cy="887679"/>
          </a:xfrm>
          <a:prstGeom prst="rect">
            <a:avLst/>
          </a:prstGeom>
          <a:noFill/>
        </p:spPr>
        <p:txBody>
          <a:bodyPr wrap="square" rtlCol="0">
            <a:spAutoFit/>
          </a:bodyPr>
          <a:lstStyle/>
          <a:p>
            <a:pPr algn="ctr"/>
            <a:r>
              <a:rPr lang="en-US" sz="2584" dirty="0">
                <a:latin typeface="Times New Roman" panose="02020603050405020304" pitchFamily="18" charset="0"/>
                <a:cs typeface="Times New Roman" panose="02020603050405020304" pitchFamily="18" charset="0"/>
              </a:rPr>
              <a:t>Presented at the American Psychological Association Annual Convention, Chicago, IL, 2019.</a:t>
            </a:r>
          </a:p>
          <a:p>
            <a:pPr algn="ctr"/>
            <a:r>
              <a:rPr lang="en-US" sz="2584" dirty="0">
                <a:latin typeface="Times New Roman" panose="02020603050405020304" pitchFamily="18" charset="0"/>
                <a:ea typeface="Times New Roman" charset="0"/>
                <a:cs typeface="Times New Roman" panose="02020603050405020304" pitchFamily="18" charset="0"/>
              </a:rPr>
              <a:t>Contact: nicholae1@udmercy.edu; ostorch@oakland.edu; taku@oakland.edu</a:t>
            </a:r>
            <a:r>
              <a:rPr lang="en-US" sz="2584" dirty="0">
                <a:latin typeface="Times New Roman" panose="02020603050405020304" pitchFamily="18" charset="0"/>
                <a:cs typeface="Times New Roman" panose="02020603050405020304" pitchFamily="18" charset="0"/>
              </a:rPr>
              <a:t> </a:t>
            </a:r>
          </a:p>
        </p:txBody>
      </p:sp>
      <p:sp>
        <p:nvSpPr>
          <p:cNvPr id="102" name="Rectangle 101"/>
          <p:cNvSpPr/>
          <p:nvPr/>
        </p:nvSpPr>
        <p:spPr>
          <a:xfrm>
            <a:off x="26365207" y="13148056"/>
            <a:ext cx="11669150" cy="9392436"/>
          </a:xfrm>
          <a:prstGeom prst="rect">
            <a:avLst/>
          </a:prstGeom>
          <a:noFill/>
          <a:ln w="825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91490" lvl="1"/>
            <a:r>
              <a:rPr lang="en-US" sz="3446" b="1" dirty="0">
                <a:solidFill>
                  <a:srgbClr val="000000"/>
                </a:solidFill>
                <a:latin typeface="Times New Roman" panose="02020603050405020304" pitchFamily="18" charset="0"/>
                <a:ea typeface="MS Mincho" panose="02020609040205080304" pitchFamily="49" charset="-128"/>
              </a:rPr>
              <a:t>Conclusion:</a:t>
            </a:r>
            <a:r>
              <a:rPr lang="en-US" sz="3446" dirty="0">
                <a:solidFill>
                  <a:srgbClr val="000000"/>
                </a:solidFill>
                <a:latin typeface="Times New Roman" panose="02020603050405020304" pitchFamily="18" charset="0"/>
                <a:ea typeface="MS Mincho" panose="02020609040205080304" pitchFamily="49" charset="-128"/>
              </a:rPr>
              <a:t> </a:t>
            </a:r>
          </a:p>
          <a:p>
            <a:pPr marL="683896" lvl="1" indent="-492404">
              <a:buFont typeface="Arial" panose="020B0604020202020204" pitchFamily="34" charset="0"/>
              <a:buChar char="•"/>
            </a:pPr>
            <a:r>
              <a:rPr lang="en-US" sz="3446" dirty="0">
                <a:solidFill>
                  <a:srgbClr val="000000"/>
                </a:solidFill>
                <a:latin typeface="Times New Roman" panose="02020603050405020304" pitchFamily="18" charset="0"/>
                <a:ea typeface="MS Mincho" panose="02020609040205080304" pitchFamily="49" charset="-128"/>
              </a:rPr>
              <a:t>Results suggest the number of failure experiences and resilience are important factors in determining the degree of fear of failure and wisdom experienced as a result of failure.</a:t>
            </a:r>
          </a:p>
          <a:p>
            <a:pPr marL="683896" lvl="1" indent="-492404">
              <a:buFont typeface="Arial" panose="020B0604020202020204" pitchFamily="34" charset="0"/>
              <a:buChar char="•"/>
            </a:pPr>
            <a:r>
              <a:rPr lang="en-US" sz="3446" dirty="0">
                <a:solidFill>
                  <a:srgbClr val="000000"/>
                </a:solidFill>
                <a:latin typeface="Times New Roman" panose="02020603050405020304" pitchFamily="18" charset="0"/>
                <a:ea typeface="MS Mincho" panose="02020609040205080304" pitchFamily="49" charset="-128"/>
              </a:rPr>
              <a:t>Resilience serves as an important moderator explaining wisdom </a:t>
            </a:r>
          </a:p>
          <a:p>
            <a:pPr marL="683896" lvl="1" indent="-492404">
              <a:buFont typeface="Arial" panose="020B0604020202020204" pitchFamily="34" charset="0"/>
              <a:buChar char="•"/>
            </a:pPr>
            <a:r>
              <a:rPr lang="en-US" sz="3446" dirty="0">
                <a:solidFill>
                  <a:srgbClr val="000000"/>
                </a:solidFill>
                <a:latin typeface="Times New Roman" panose="02020603050405020304" pitchFamily="18" charset="0"/>
                <a:ea typeface="MS Mincho" panose="02020609040205080304" pitchFamily="49" charset="-128"/>
              </a:rPr>
              <a:t>Resiliency positively influences wisdom after failure experiences (especially so at high levels of resilience).</a:t>
            </a:r>
          </a:p>
          <a:p>
            <a:pPr marL="683896" lvl="1" indent="-492404">
              <a:buFont typeface="Arial" panose="020B0604020202020204" pitchFamily="34" charset="0"/>
              <a:buChar char="•"/>
            </a:pPr>
            <a:r>
              <a:rPr lang="en-US" sz="3446" dirty="0">
                <a:solidFill>
                  <a:srgbClr val="000000"/>
                </a:solidFill>
                <a:latin typeface="Times New Roman" panose="02020603050405020304" pitchFamily="18" charset="0"/>
                <a:ea typeface="MS Mincho" panose="02020609040205080304" pitchFamily="49" charset="-128"/>
              </a:rPr>
              <a:t>Resilience was not a significant moderator explaining fear of failure. Fear of failure may be consequential for some who are highly resilient – to use fear as an intrinsic motivator.</a:t>
            </a:r>
          </a:p>
          <a:p>
            <a:pPr marL="683896" lvl="1" indent="-492404">
              <a:buFont typeface="Arial" panose="020B0604020202020204" pitchFamily="34" charset="0"/>
              <a:buChar char="•"/>
            </a:pPr>
            <a:r>
              <a:rPr lang="en-US" sz="3446" dirty="0">
                <a:solidFill>
                  <a:srgbClr val="000000"/>
                </a:solidFill>
                <a:latin typeface="Times New Roman" panose="02020603050405020304" pitchFamily="18" charset="0"/>
                <a:ea typeface="MS Mincho" panose="02020609040205080304" pitchFamily="49" charset="-128"/>
              </a:rPr>
              <a:t>However, individuals could grow more desensitized to the weight of failure as the number of failure experiences increase.   </a:t>
            </a:r>
          </a:p>
          <a:p>
            <a:pPr marL="191490" lvl="1"/>
            <a:r>
              <a:rPr lang="en-US" sz="3446" b="1" dirty="0">
                <a:solidFill>
                  <a:schemeClr val="tx1"/>
                </a:solidFill>
                <a:latin typeface="Times New Roman" panose="02020603050405020304" pitchFamily="18" charset="0"/>
                <a:ea typeface="Times New Roman" charset="0"/>
                <a:cs typeface="Times New Roman" panose="02020603050405020304" pitchFamily="18" charset="0"/>
              </a:rPr>
              <a:t>Future Directions: </a:t>
            </a:r>
          </a:p>
          <a:p>
            <a:pPr marL="738606" lvl="1" indent="-547116">
              <a:buFont typeface="Arial" panose="020B0604020202020204" pitchFamily="34" charset="0"/>
              <a:buChar char="•"/>
            </a:pPr>
            <a:r>
              <a:rPr lang="en-US" sz="3446" dirty="0">
                <a:solidFill>
                  <a:schemeClr val="tx1"/>
                </a:solidFill>
                <a:latin typeface="Times New Roman" panose="02020603050405020304" pitchFamily="18" charset="0"/>
                <a:ea typeface="Times New Roman" charset="0"/>
                <a:cs typeface="Times New Roman" panose="02020603050405020304" pitchFamily="18" charset="0"/>
              </a:rPr>
              <a:t>Examine how the impact of failure explain the relationship between failure and various psychological outcomes</a:t>
            </a:r>
          </a:p>
        </p:txBody>
      </p:sp>
      <p:sp>
        <p:nvSpPr>
          <p:cNvPr id="31" name="Rounded Rectangle 30"/>
          <p:cNvSpPr/>
          <p:nvPr/>
        </p:nvSpPr>
        <p:spPr>
          <a:xfrm>
            <a:off x="720757" y="22631309"/>
            <a:ext cx="11664546" cy="80957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78" dirty="0">
                <a:latin typeface="Times New Roman" panose="02020603050405020304" pitchFamily="18" charset="0"/>
                <a:ea typeface="Times New Roman" charset="0"/>
                <a:cs typeface="Times New Roman" panose="02020603050405020304" pitchFamily="18" charset="0"/>
              </a:rPr>
              <a:t>Method</a:t>
            </a:r>
            <a:endParaRPr lang="en-US" sz="4632" dirty="0">
              <a:latin typeface="Times New Roman" panose="02020603050405020304" pitchFamily="18" charset="0"/>
              <a:ea typeface="Times New Roman" charset="0"/>
              <a:cs typeface="Times New Roman" panose="02020603050405020304" pitchFamily="18" charset="0"/>
            </a:endParaRPr>
          </a:p>
        </p:txBody>
      </p:sp>
      <p:sp>
        <p:nvSpPr>
          <p:cNvPr id="32" name="Rounded Rectangle 31"/>
          <p:cNvSpPr/>
          <p:nvPr/>
        </p:nvSpPr>
        <p:spPr>
          <a:xfrm>
            <a:off x="13367825" y="10649485"/>
            <a:ext cx="11664546" cy="80957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78" dirty="0">
                <a:latin typeface="Times New Roman" panose="02020603050405020304" pitchFamily="18" charset="0"/>
                <a:ea typeface="Times New Roman" charset="0"/>
                <a:cs typeface="Times New Roman" panose="02020603050405020304" pitchFamily="18" charset="0"/>
              </a:rPr>
              <a:t>Results</a:t>
            </a:r>
          </a:p>
        </p:txBody>
      </p:sp>
      <p:sp>
        <p:nvSpPr>
          <p:cNvPr id="33" name="Rounded Rectangle 32"/>
          <p:cNvSpPr/>
          <p:nvPr/>
        </p:nvSpPr>
        <p:spPr>
          <a:xfrm>
            <a:off x="26337401" y="12180319"/>
            <a:ext cx="11669150" cy="80957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78" dirty="0">
                <a:latin typeface="Times New Roman" panose="02020603050405020304" pitchFamily="18" charset="0"/>
                <a:ea typeface="Times New Roman" charset="0"/>
                <a:cs typeface="Times New Roman" panose="02020603050405020304" pitchFamily="18" charset="0"/>
              </a:rPr>
              <a:t>Discussion</a:t>
            </a:r>
          </a:p>
        </p:txBody>
      </p:sp>
      <p:graphicFrame>
        <p:nvGraphicFramePr>
          <p:cNvPr id="8" name="Table 7">
            <a:extLst>
              <a:ext uri="{FF2B5EF4-FFF2-40B4-BE49-F238E27FC236}">
                <a16:creationId xmlns:a16="http://schemas.microsoft.com/office/drawing/2014/main" id="{02499E7D-6B72-4B6A-B5B3-A9166F1E3022}"/>
              </a:ext>
            </a:extLst>
          </p:cNvPr>
          <p:cNvGraphicFramePr>
            <a:graphicFrameLocks noGrp="1"/>
          </p:cNvGraphicFramePr>
          <p:nvPr>
            <p:extLst>
              <p:ext uri="{D42A27DB-BD31-4B8C-83A1-F6EECF244321}">
                <p14:modId xmlns:p14="http://schemas.microsoft.com/office/powerpoint/2010/main" val="3182024140"/>
              </p:ext>
            </p:extLst>
          </p:nvPr>
        </p:nvGraphicFramePr>
        <p:xfrm>
          <a:off x="13624034" y="6668788"/>
          <a:ext cx="11192832" cy="3643536"/>
        </p:xfrm>
        <a:graphic>
          <a:graphicData uri="http://schemas.openxmlformats.org/drawingml/2006/table">
            <a:tbl>
              <a:tblPr firstRow="1" bandRow="1">
                <a:tableStyleId>{21E4AEA4-8DFA-4A89-87EB-49C32662AFE0}</a:tableStyleId>
              </a:tblPr>
              <a:tblGrid>
                <a:gridCol w="4407050">
                  <a:extLst>
                    <a:ext uri="{9D8B030D-6E8A-4147-A177-3AD203B41FA5}">
                      <a16:colId xmlns:a16="http://schemas.microsoft.com/office/drawing/2014/main" val="2344692631"/>
                    </a:ext>
                  </a:extLst>
                </a:gridCol>
                <a:gridCol w="6785782">
                  <a:extLst>
                    <a:ext uri="{9D8B030D-6E8A-4147-A177-3AD203B41FA5}">
                      <a16:colId xmlns:a16="http://schemas.microsoft.com/office/drawing/2014/main" val="572181641"/>
                    </a:ext>
                  </a:extLst>
                </a:gridCol>
              </a:tblGrid>
              <a:tr h="689316">
                <a:tc gridSpan="2">
                  <a:txBody>
                    <a:bodyPr/>
                    <a:lstStyle/>
                    <a:p>
                      <a:pPr algn="ctr"/>
                      <a:r>
                        <a:rPr lang="en-US" sz="3800" dirty="0">
                          <a:latin typeface="Times New Roman" panose="02020603050405020304" pitchFamily="18" charset="0"/>
                          <a:cs typeface="Times New Roman" panose="02020603050405020304" pitchFamily="18" charset="0"/>
                        </a:rPr>
                        <a:t>Frequencies</a:t>
                      </a:r>
                    </a:p>
                  </a:txBody>
                  <a:tcPr marL="98474" marR="98474" marT="49236" marB="49236" anchor="ctr">
                    <a:solidFill>
                      <a:schemeClr val="accent1">
                        <a:lumMod val="75000"/>
                        <a:lumOff val="25000"/>
                      </a:schemeClr>
                    </a:solidFill>
                  </a:tcPr>
                </a:tc>
                <a:tc hMerge="1">
                  <a:txBody>
                    <a:bodyPr/>
                    <a:lstStyle/>
                    <a:p>
                      <a:endParaRPr lang="en-US" sz="2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43408845"/>
                  </a:ext>
                </a:extLst>
              </a:tr>
              <a:tr h="590844">
                <a:tc>
                  <a:txBody>
                    <a:bodyPr/>
                    <a:lstStyle/>
                    <a:p>
                      <a:r>
                        <a:rPr lang="en-US" sz="3000" dirty="0">
                          <a:latin typeface="Times New Roman" panose="02020603050405020304" pitchFamily="18" charset="0"/>
                          <a:cs typeface="Times New Roman" panose="02020603050405020304" pitchFamily="18" charset="0"/>
                        </a:rPr>
                        <a:t>Sample Size</a:t>
                      </a:r>
                    </a:p>
                  </a:txBody>
                  <a:tcPr marL="98474" marR="98474" marT="49236" marB="49236">
                    <a:solidFill>
                      <a:schemeClr val="bg2">
                        <a:lumMod val="90000"/>
                      </a:schemeClr>
                    </a:solidFill>
                  </a:tcPr>
                </a:tc>
                <a:tc>
                  <a:txBody>
                    <a:bodyPr/>
                    <a:lstStyle/>
                    <a:p>
                      <a:r>
                        <a:rPr lang="en-US" sz="3000" dirty="0">
                          <a:latin typeface="Times New Roman" panose="02020603050405020304" pitchFamily="18" charset="0"/>
                          <a:cs typeface="Times New Roman" panose="02020603050405020304" pitchFamily="18" charset="0"/>
                        </a:rPr>
                        <a:t>N = 453</a:t>
                      </a:r>
                    </a:p>
                  </a:txBody>
                  <a:tcPr marL="98474" marR="98474" marT="49236" marB="49236">
                    <a:solidFill>
                      <a:schemeClr val="bg2">
                        <a:lumMod val="90000"/>
                      </a:schemeClr>
                    </a:solidFill>
                  </a:tcPr>
                </a:tc>
                <a:extLst>
                  <a:ext uri="{0D108BD9-81ED-4DB2-BD59-A6C34878D82A}">
                    <a16:rowId xmlns:a16="http://schemas.microsoft.com/office/drawing/2014/main" val="3340343675"/>
                  </a:ext>
                </a:extLst>
              </a:tr>
              <a:tr h="590844">
                <a:tc>
                  <a:txBody>
                    <a:bodyPr/>
                    <a:lstStyle/>
                    <a:p>
                      <a:r>
                        <a:rPr lang="en-US" sz="3000" dirty="0">
                          <a:latin typeface="Times New Roman" panose="02020603050405020304" pitchFamily="18" charset="0"/>
                          <a:cs typeface="Times New Roman" panose="02020603050405020304" pitchFamily="18" charset="0"/>
                        </a:rPr>
                        <a:t>Age</a:t>
                      </a:r>
                    </a:p>
                  </a:txBody>
                  <a:tcPr marL="98474" marR="98474" marT="49236" marB="49236">
                    <a:noFill/>
                  </a:tcPr>
                </a:tc>
                <a:tc>
                  <a:txBody>
                    <a:bodyPr/>
                    <a:lstStyle/>
                    <a:p>
                      <a:r>
                        <a:rPr lang="en-US" sz="3000" dirty="0">
                          <a:latin typeface="Times New Roman" panose="02020603050405020304" pitchFamily="18" charset="0"/>
                          <a:cs typeface="Times New Roman" panose="02020603050405020304" pitchFamily="18" charset="0"/>
                        </a:rPr>
                        <a:t>M = 35.87 SD = 11.09</a:t>
                      </a:r>
                    </a:p>
                  </a:txBody>
                  <a:tcPr marL="98474" marR="98474" marT="49236" marB="49236">
                    <a:noFill/>
                  </a:tcPr>
                </a:tc>
                <a:extLst>
                  <a:ext uri="{0D108BD9-81ED-4DB2-BD59-A6C34878D82A}">
                    <a16:rowId xmlns:a16="http://schemas.microsoft.com/office/drawing/2014/main" val="1851265048"/>
                  </a:ext>
                </a:extLst>
              </a:tr>
              <a:tr h="590844">
                <a:tc>
                  <a:txBody>
                    <a:bodyPr/>
                    <a:lstStyle/>
                    <a:p>
                      <a:r>
                        <a:rPr lang="en-US" sz="3000">
                          <a:latin typeface="Times New Roman" panose="02020603050405020304" pitchFamily="18" charset="0"/>
                          <a:cs typeface="Times New Roman" panose="02020603050405020304" pitchFamily="18" charset="0"/>
                        </a:rPr>
                        <a:t>Gender</a:t>
                      </a:r>
                      <a:endParaRPr lang="en-US" sz="3000" dirty="0">
                        <a:latin typeface="Times New Roman" panose="02020603050405020304" pitchFamily="18" charset="0"/>
                        <a:cs typeface="Times New Roman" panose="02020603050405020304" pitchFamily="18" charset="0"/>
                      </a:endParaRPr>
                    </a:p>
                  </a:txBody>
                  <a:tcPr marL="98474" marR="98474" marT="49236" marB="49236">
                    <a:solidFill>
                      <a:schemeClr val="bg2">
                        <a:lumMod val="90000"/>
                      </a:schemeClr>
                    </a:solidFill>
                  </a:tcPr>
                </a:tc>
                <a:tc>
                  <a:txBody>
                    <a:bodyPr/>
                    <a:lstStyle/>
                    <a:p>
                      <a:r>
                        <a:rPr lang="en-US" sz="3000" dirty="0">
                          <a:latin typeface="Times New Roman" panose="02020603050405020304" pitchFamily="18" charset="0"/>
                          <a:cs typeface="Times New Roman" panose="02020603050405020304" pitchFamily="18" charset="0"/>
                        </a:rPr>
                        <a:t>60.30% Male</a:t>
                      </a:r>
                    </a:p>
                  </a:txBody>
                  <a:tcPr marL="98474" marR="98474" marT="49236" marB="49236">
                    <a:solidFill>
                      <a:schemeClr val="bg2">
                        <a:lumMod val="90000"/>
                      </a:schemeClr>
                    </a:solidFill>
                  </a:tcPr>
                </a:tc>
                <a:extLst>
                  <a:ext uri="{0D108BD9-81ED-4DB2-BD59-A6C34878D82A}">
                    <a16:rowId xmlns:a16="http://schemas.microsoft.com/office/drawing/2014/main" val="825655363"/>
                  </a:ext>
                </a:extLst>
              </a:tr>
              <a:tr h="590844">
                <a:tc>
                  <a:txBody>
                    <a:bodyPr/>
                    <a:lstStyle/>
                    <a:p>
                      <a:r>
                        <a:rPr lang="en-US" sz="3000">
                          <a:latin typeface="Times New Roman" panose="02020603050405020304" pitchFamily="18" charset="0"/>
                          <a:cs typeface="Times New Roman" panose="02020603050405020304" pitchFamily="18" charset="0"/>
                        </a:rPr>
                        <a:t>Religion</a:t>
                      </a:r>
                      <a:endParaRPr lang="en-US" sz="3000" dirty="0">
                        <a:latin typeface="Times New Roman" panose="02020603050405020304" pitchFamily="18" charset="0"/>
                        <a:cs typeface="Times New Roman" panose="02020603050405020304" pitchFamily="18" charset="0"/>
                      </a:endParaRPr>
                    </a:p>
                  </a:txBody>
                  <a:tcPr marL="98474" marR="98474" marT="49236" marB="49236">
                    <a:noFill/>
                  </a:tcPr>
                </a:tc>
                <a:tc>
                  <a:txBody>
                    <a:bodyPr/>
                    <a:lstStyle/>
                    <a:p>
                      <a:r>
                        <a:rPr lang="en-US" sz="3000" dirty="0">
                          <a:latin typeface="Times New Roman" panose="02020603050405020304" pitchFamily="18" charset="0"/>
                          <a:cs typeface="Times New Roman" panose="02020603050405020304" pitchFamily="18" charset="0"/>
                        </a:rPr>
                        <a:t>57.60% Christian</a:t>
                      </a:r>
                    </a:p>
                  </a:txBody>
                  <a:tcPr marL="98474" marR="98474" marT="49236" marB="49236">
                    <a:noFill/>
                  </a:tcPr>
                </a:tc>
                <a:extLst>
                  <a:ext uri="{0D108BD9-81ED-4DB2-BD59-A6C34878D82A}">
                    <a16:rowId xmlns:a16="http://schemas.microsoft.com/office/drawing/2014/main" val="3266658336"/>
                  </a:ext>
                </a:extLst>
              </a:tr>
              <a:tr h="590844">
                <a:tc>
                  <a:txBody>
                    <a:bodyPr/>
                    <a:lstStyle/>
                    <a:p>
                      <a:r>
                        <a:rPr lang="en-US" sz="3000">
                          <a:latin typeface="Times New Roman" panose="02020603050405020304" pitchFamily="18" charset="0"/>
                          <a:cs typeface="Times New Roman" panose="02020603050405020304" pitchFamily="18" charset="0"/>
                        </a:rPr>
                        <a:t>Race</a:t>
                      </a:r>
                      <a:endParaRPr lang="en-US" sz="3000" dirty="0">
                        <a:latin typeface="Times New Roman" panose="02020603050405020304" pitchFamily="18" charset="0"/>
                        <a:cs typeface="Times New Roman" panose="02020603050405020304" pitchFamily="18" charset="0"/>
                      </a:endParaRPr>
                    </a:p>
                  </a:txBody>
                  <a:tcPr marL="98474" marR="98474" marT="49236" marB="49236">
                    <a:solidFill>
                      <a:schemeClr val="bg2">
                        <a:lumMod val="90000"/>
                      </a:schemeClr>
                    </a:solidFill>
                  </a:tcPr>
                </a:tc>
                <a:tc>
                  <a:txBody>
                    <a:bodyPr/>
                    <a:lstStyle/>
                    <a:p>
                      <a:r>
                        <a:rPr lang="en-US" sz="3000" dirty="0">
                          <a:latin typeface="Times New Roman" panose="02020603050405020304" pitchFamily="18" charset="0"/>
                          <a:cs typeface="Times New Roman" panose="02020603050405020304" pitchFamily="18" charset="0"/>
                        </a:rPr>
                        <a:t>60.50% Caucasian</a:t>
                      </a:r>
                    </a:p>
                  </a:txBody>
                  <a:tcPr marL="98474" marR="98474" marT="49236" marB="49236">
                    <a:solidFill>
                      <a:schemeClr val="bg2">
                        <a:lumMod val="90000"/>
                      </a:schemeClr>
                    </a:solidFill>
                  </a:tcPr>
                </a:tc>
                <a:extLst>
                  <a:ext uri="{0D108BD9-81ED-4DB2-BD59-A6C34878D82A}">
                    <a16:rowId xmlns:a16="http://schemas.microsoft.com/office/drawing/2014/main" val="2635576645"/>
                  </a:ext>
                </a:extLst>
              </a:tr>
            </a:tbl>
          </a:graphicData>
        </a:graphic>
      </p:graphicFrame>
      <p:sp>
        <p:nvSpPr>
          <p:cNvPr id="43" name="Rounded Rectangle 50">
            <a:extLst>
              <a:ext uri="{FF2B5EF4-FFF2-40B4-BE49-F238E27FC236}">
                <a16:creationId xmlns:a16="http://schemas.microsoft.com/office/drawing/2014/main" id="{4CAA5F6B-061F-4A73-AA2C-C4C30DB46CBC}"/>
              </a:ext>
            </a:extLst>
          </p:cNvPr>
          <p:cNvSpPr/>
          <p:nvPr/>
        </p:nvSpPr>
        <p:spPr>
          <a:xfrm>
            <a:off x="718455" y="5423885"/>
            <a:ext cx="11664546" cy="80957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78" dirty="0">
                <a:latin typeface="Times New Roman" panose="02020603050405020304" pitchFamily="18" charset="0"/>
                <a:ea typeface="Times New Roman" charset="0"/>
                <a:cs typeface="Times New Roman" panose="02020603050405020304" pitchFamily="18" charset="0"/>
              </a:rPr>
              <a:t>Abstract</a:t>
            </a:r>
          </a:p>
        </p:txBody>
      </p:sp>
      <p:sp>
        <p:nvSpPr>
          <p:cNvPr id="44" name="Rectangle 43">
            <a:extLst>
              <a:ext uri="{FF2B5EF4-FFF2-40B4-BE49-F238E27FC236}">
                <a16:creationId xmlns:a16="http://schemas.microsoft.com/office/drawing/2014/main" id="{587745CC-E908-4205-A18A-3FE111EB8070}"/>
              </a:ext>
            </a:extLst>
          </p:cNvPr>
          <p:cNvSpPr/>
          <p:nvPr/>
        </p:nvSpPr>
        <p:spPr>
          <a:xfrm>
            <a:off x="716153" y="6422295"/>
            <a:ext cx="11669150" cy="3879738"/>
          </a:xfrm>
          <a:prstGeom prst="rect">
            <a:avLst/>
          </a:prstGeom>
          <a:noFill/>
          <a:ln w="825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3016" dirty="0">
                <a:solidFill>
                  <a:schemeClr val="tx1"/>
                </a:solidFill>
                <a:latin typeface="Times New Roman" panose="02020603050405020304" pitchFamily="18" charset="0"/>
                <a:ea typeface="Times New Roman" charset="0"/>
                <a:cs typeface="Times New Roman" panose="02020603050405020304" pitchFamily="18" charset="0"/>
              </a:rPr>
              <a:t>The present study examined how resiliency moderates the relationship between failure experiences and psychological outcomes. We hypothesized resiliency would moderate the total amount of failure experiences and fear of failure as well as total failure experiences and wisdom. Data were collected online from 453 participants. </a:t>
            </a:r>
            <a:r>
              <a:rPr lang="en-US" sz="3016" dirty="0">
                <a:solidFill>
                  <a:schemeClr val="tx1"/>
                </a:solidFill>
                <a:latin typeface="Times New Roman" panose="02020603050405020304" pitchFamily="18" charset="0"/>
                <a:cs typeface="Times New Roman" panose="02020603050405020304" pitchFamily="18" charset="0"/>
              </a:rPr>
              <a:t>Moderated multiple regression analyses were run to test the interaction effects of resiliency and failure to explain psychological outcomes after controlling for failure experiences.</a:t>
            </a:r>
            <a:endParaRPr lang="en-US" sz="3016" dirty="0">
              <a:solidFill>
                <a:schemeClr val="tx1"/>
              </a:solidFill>
              <a:latin typeface="Times New Roman" panose="02020603050405020304" pitchFamily="18" charset="0"/>
              <a:ea typeface="Times New Roman" charset="0"/>
              <a:cs typeface="Times New Roman" panose="02020603050405020304" pitchFamily="18" charset="0"/>
            </a:endParaRPr>
          </a:p>
        </p:txBody>
      </p:sp>
      <p:sp>
        <p:nvSpPr>
          <p:cNvPr id="7" name="Rectangle 6">
            <a:extLst>
              <a:ext uri="{FF2B5EF4-FFF2-40B4-BE49-F238E27FC236}">
                <a16:creationId xmlns:a16="http://schemas.microsoft.com/office/drawing/2014/main" id="{81263579-0F4A-49BF-9F95-51E7F85B19C8}"/>
              </a:ext>
            </a:extLst>
          </p:cNvPr>
          <p:cNvSpPr/>
          <p:nvPr/>
        </p:nvSpPr>
        <p:spPr>
          <a:xfrm>
            <a:off x="13583330" y="11876589"/>
            <a:ext cx="11233536" cy="7289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6"/>
          </a:p>
        </p:txBody>
      </p:sp>
      <p:pic>
        <p:nvPicPr>
          <p:cNvPr id="4" name="Picture 3" descr="A close up of a map&#10;&#10;Description automatically generated">
            <a:extLst>
              <a:ext uri="{FF2B5EF4-FFF2-40B4-BE49-F238E27FC236}">
                <a16:creationId xmlns:a16="http://schemas.microsoft.com/office/drawing/2014/main" id="{B7E2CBDE-9641-4C0C-AFDD-6DF24AD28A87}"/>
              </a:ext>
            </a:extLst>
          </p:cNvPr>
          <p:cNvPicPr>
            <a:picLocks noChangeAspect="1"/>
          </p:cNvPicPr>
          <p:nvPr/>
        </p:nvPicPr>
        <p:blipFill rotWithShape="1">
          <a:blip r:embed="rId4"/>
          <a:srcRect l="4307" r="9431" b="6731"/>
          <a:stretch/>
        </p:blipFill>
        <p:spPr>
          <a:xfrm>
            <a:off x="14171401" y="11972123"/>
            <a:ext cx="10061994" cy="6398634"/>
          </a:xfrm>
          <a:prstGeom prst="rect">
            <a:avLst/>
          </a:prstGeom>
        </p:spPr>
      </p:pic>
      <p:sp>
        <p:nvSpPr>
          <p:cNvPr id="9" name="TextBox 8">
            <a:extLst>
              <a:ext uri="{FF2B5EF4-FFF2-40B4-BE49-F238E27FC236}">
                <a16:creationId xmlns:a16="http://schemas.microsoft.com/office/drawing/2014/main" id="{AF5D5D08-D572-4C72-AC3C-9942997F327B}"/>
              </a:ext>
            </a:extLst>
          </p:cNvPr>
          <p:cNvSpPr txBox="1"/>
          <p:nvPr/>
        </p:nvSpPr>
        <p:spPr>
          <a:xfrm rot="16200000">
            <a:off x="13136219" y="14926433"/>
            <a:ext cx="1472806" cy="490006"/>
          </a:xfrm>
          <a:prstGeom prst="rect">
            <a:avLst/>
          </a:prstGeom>
          <a:noFill/>
        </p:spPr>
        <p:txBody>
          <a:bodyPr wrap="square" rtlCol="0">
            <a:spAutoFit/>
          </a:bodyPr>
          <a:lstStyle/>
          <a:p>
            <a:r>
              <a:rPr lang="en-US" sz="2584" b="1" dirty="0">
                <a:latin typeface="Times New Roman" panose="02020603050405020304" pitchFamily="18" charset="0"/>
                <a:cs typeface="Times New Roman" panose="02020603050405020304" pitchFamily="18" charset="0"/>
              </a:rPr>
              <a:t>Wisdom</a:t>
            </a:r>
          </a:p>
        </p:txBody>
      </p:sp>
      <p:sp>
        <p:nvSpPr>
          <p:cNvPr id="29" name="TextBox 28">
            <a:extLst>
              <a:ext uri="{FF2B5EF4-FFF2-40B4-BE49-F238E27FC236}">
                <a16:creationId xmlns:a16="http://schemas.microsoft.com/office/drawing/2014/main" id="{B39E8CFA-C2F9-4DBE-9E5D-A013C3C63129}"/>
              </a:ext>
            </a:extLst>
          </p:cNvPr>
          <p:cNvSpPr txBox="1"/>
          <p:nvPr/>
        </p:nvSpPr>
        <p:spPr>
          <a:xfrm>
            <a:off x="14911757" y="18409559"/>
            <a:ext cx="7174522" cy="887679"/>
          </a:xfrm>
          <a:prstGeom prst="rect">
            <a:avLst/>
          </a:prstGeom>
          <a:noFill/>
        </p:spPr>
        <p:txBody>
          <a:bodyPr wrap="square" rtlCol="0">
            <a:spAutoFit/>
          </a:bodyPr>
          <a:lstStyle/>
          <a:p>
            <a:r>
              <a:rPr lang="en-US" sz="2584" b="1" dirty="0">
                <a:latin typeface="Times New Roman" panose="02020603050405020304" pitchFamily="18" charset="0"/>
                <a:cs typeface="Times New Roman" panose="02020603050405020304" pitchFamily="18" charset="0"/>
              </a:rPr>
              <a:t>Standardized Values (Z Scores) of Total Number of Failure Experiences</a:t>
            </a:r>
          </a:p>
        </p:txBody>
      </p:sp>
      <p:sp>
        <p:nvSpPr>
          <p:cNvPr id="11" name="Rectangle 10">
            <a:extLst>
              <a:ext uri="{FF2B5EF4-FFF2-40B4-BE49-F238E27FC236}">
                <a16:creationId xmlns:a16="http://schemas.microsoft.com/office/drawing/2014/main" id="{3A4AAEAC-5F6B-4D58-9576-4EB092784F71}"/>
              </a:ext>
            </a:extLst>
          </p:cNvPr>
          <p:cNvSpPr/>
          <p:nvPr/>
        </p:nvSpPr>
        <p:spPr>
          <a:xfrm>
            <a:off x="22498190" y="11924243"/>
            <a:ext cx="1299936" cy="461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6"/>
          </a:p>
        </p:txBody>
      </p:sp>
      <p:sp>
        <p:nvSpPr>
          <p:cNvPr id="34" name="Rectangle 33">
            <a:extLst>
              <a:ext uri="{FF2B5EF4-FFF2-40B4-BE49-F238E27FC236}">
                <a16:creationId xmlns:a16="http://schemas.microsoft.com/office/drawing/2014/main" id="{E58CC188-72F8-405D-A013-29AFA1222FFD}"/>
              </a:ext>
            </a:extLst>
          </p:cNvPr>
          <p:cNvSpPr/>
          <p:nvPr/>
        </p:nvSpPr>
        <p:spPr>
          <a:xfrm>
            <a:off x="22429127" y="13148058"/>
            <a:ext cx="1826682" cy="746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6"/>
          </a:p>
        </p:txBody>
      </p:sp>
      <p:sp>
        <p:nvSpPr>
          <p:cNvPr id="10" name="Rectangle 9">
            <a:extLst>
              <a:ext uri="{FF2B5EF4-FFF2-40B4-BE49-F238E27FC236}">
                <a16:creationId xmlns:a16="http://schemas.microsoft.com/office/drawing/2014/main" id="{20516281-6718-49C2-AFA1-AB7F3B8F12F2}"/>
              </a:ext>
            </a:extLst>
          </p:cNvPr>
          <p:cNvSpPr/>
          <p:nvPr/>
        </p:nvSpPr>
        <p:spPr>
          <a:xfrm>
            <a:off x="22858526" y="12433720"/>
            <a:ext cx="1804268" cy="746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24" dirty="0">
                <a:solidFill>
                  <a:schemeClr val="tx1"/>
                </a:solidFill>
                <a:latin typeface="Times New Roman" panose="02020603050405020304" pitchFamily="18" charset="0"/>
                <a:cs typeface="Times New Roman" panose="02020603050405020304" pitchFamily="18" charset="0"/>
              </a:rPr>
              <a:t>Low Resiliency</a:t>
            </a:r>
          </a:p>
          <a:p>
            <a:r>
              <a:rPr lang="en-US" sz="1724" dirty="0">
                <a:solidFill>
                  <a:schemeClr val="tx1"/>
                </a:solidFill>
                <a:latin typeface="Times New Roman" panose="02020603050405020304" pitchFamily="18" charset="0"/>
                <a:cs typeface="Times New Roman" panose="02020603050405020304" pitchFamily="18" charset="0"/>
              </a:rPr>
              <a:t>Mean Resiliency</a:t>
            </a:r>
          </a:p>
          <a:p>
            <a:r>
              <a:rPr lang="en-US" sz="1724" dirty="0">
                <a:solidFill>
                  <a:schemeClr val="tx1"/>
                </a:solidFill>
                <a:latin typeface="Times New Roman" panose="02020603050405020304" pitchFamily="18" charset="0"/>
                <a:cs typeface="Times New Roman" panose="02020603050405020304" pitchFamily="18" charset="0"/>
              </a:rPr>
              <a:t>High Resiliency</a:t>
            </a:r>
          </a:p>
        </p:txBody>
      </p:sp>
      <p:graphicFrame>
        <p:nvGraphicFramePr>
          <p:cNvPr id="3" name="Table 2">
            <a:extLst>
              <a:ext uri="{FF2B5EF4-FFF2-40B4-BE49-F238E27FC236}">
                <a16:creationId xmlns:a16="http://schemas.microsoft.com/office/drawing/2014/main" id="{7A6E544B-C467-4C42-B3AF-51BB431B2A2E}"/>
              </a:ext>
            </a:extLst>
          </p:cNvPr>
          <p:cNvGraphicFramePr>
            <a:graphicFrameLocks noGrp="1"/>
          </p:cNvGraphicFramePr>
          <p:nvPr>
            <p:extLst>
              <p:ext uri="{D42A27DB-BD31-4B8C-83A1-F6EECF244321}">
                <p14:modId xmlns:p14="http://schemas.microsoft.com/office/powerpoint/2010/main" val="1668870850"/>
              </p:ext>
            </p:extLst>
          </p:nvPr>
        </p:nvGraphicFramePr>
        <p:xfrm>
          <a:off x="13554811" y="19921366"/>
          <a:ext cx="11290570" cy="4609928"/>
        </p:xfrm>
        <a:graphic>
          <a:graphicData uri="http://schemas.openxmlformats.org/drawingml/2006/table">
            <a:tbl>
              <a:tblPr firstRow="1" firstCol="1" bandRow="1">
                <a:tableStyleId>{5C22544A-7EE6-4342-B048-85BDC9FD1C3A}</a:tableStyleId>
              </a:tblPr>
              <a:tblGrid>
                <a:gridCol w="2695978">
                  <a:extLst>
                    <a:ext uri="{9D8B030D-6E8A-4147-A177-3AD203B41FA5}">
                      <a16:colId xmlns:a16="http://schemas.microsoft.com/office/drawing/2014/main" val="3150111259"/>
                    </a:ext>
                  </a:extLst>
                </a:gridCol>
                <a:gridCol w="1587024">
                  <a:extLst>
                    <a:ext uri="{9D8B030D-6E8A-4147-A177-3AD203B41FA5}">
                      <a16:colId xmlns:a16="http://schemas.microsoft.com/office/drawing/2014/main" val="1630306997"/>
                    </a:ext>
                  </a:extLst>
                </a:gridCol>
                <a:gridCol w="2335856">
                  <a:extLst>
                    <a:ext uri="{9D8B030D-6E8A-4147-A177-3AD203B41FA5}">
                      <a16:colId xmlns:a16="http://schemas.microsoft.com/office/drawing/2014/main" val="1888801744"/>
                    </a:ext>
                  </a:extLst>
                </a:gridCol>
                <a:gridCol w="2335856">
                  <a:extLst>
                    <a:ext uri="{9D8B030D-6E8A-4147-A177-3AD203B41FA5}">
                      <a16:colId xmlns:a16="http://schemas.microsoft.com/office/drawing/2014/main" val="1404026126"/>
                    </a:ext>
                  </a:extLst>
                </a:gridCol>
                <a:gridCol w="2335856">
                  <a:extLst>
                    <a:ext uri="{9D8B030D-6E8A-4147-A177-3AD203B41FA5}">
                      <a16:colId xmlns:a16="http://schemas.microsoft.com/office/drawing/2014/main" val="3437082467"/>
                    </a:ext>
                  </a:extLst>
                </a:gridCol>
              </a:tblGrid>
              <a:tr h="742530">
                <a:tc gridSpan="5">
                  <a:txBody>
                    <a:bodyPr/>
                    <a:lstStyle/>
                    <a:p>
                      <a:pPr marL="0" marR="0" algn="ctr">
                        <a:lnSpc>
                          <a:spcPts val="2000"/>
                        </a:lnSpc>
                        <a:spcBef>
                          <a:spcPts val="0"/>
                        </a:spcBef>
                        <a:spcAft>
                          <a:spcPts val="0"/>
                        </a:spcAft>
                      </a:pPr>
                      <a:r>
                        <a:rPr lang="en-US" sz="3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Correlation</a:t>
                      </a:r>
                      <a:r>
                        <a:rPr lang="en-US" sz="3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Table</a:t>
                      </a:r>
                    </a:p>
                  </a:txBody>
                  <a:tcPr marL="73856" marR="73856" marT="0" marB="0" anchor="ctr">
                    <a:solidFill>
                      <a:schemeClr val="accent1">
                        <a:lumMod val="75000"/>
                        <a:lumOff val="25000"/>
                      </a:schemeClr>
                    </a:solidFill>
                  </a:tcPr>
                </a:tc>
                <a:tc hMerge="1">
                  <a:txBody>
                    <a:bodyPr/>
                    <a:lstStyle/>
                    <a:p>
                      <a:pPr marL="0" marR="0" algn="ctr">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01600937"/>
                  </a:ext>
                </a:extLst>
              </a:tr>
              <a:tr h="742530">
                <a:tc>
                  <a:txBody>
                    <a:bodyPr/>
                    <a:lstStyle/>
                    <a:p>
                      <a:pPr marL="0" marR="0">
                        <a:lnSpc>
                          <a:spcPts val="2000"/>
                        </a:lnSpc>
                        <a:spcBef>
                          <a:spcPts val="0"/>
                        </a:spcBef>
                        <a:spcAft>
                          <a:spcPts val="0"/>
                        </a:spcAft>
                      </a:pPr>
                      <a:r>
                        <a:rPr lang="en-US" sz="3400" dirty="0">
                          <a:solidFill>
                            <a:schemeClr val="tx1"/>
                          </a:solidFill>
                          <a:effectLst/>
                          <a:latin typeface="Times New Roman" panose="02020603050405020304" pitchFamily="18" charset="0"/>
                          <a:cs typeface="Times New Roman" panose="02020603050405020304" pitchFamily="18" charset="0"/>
                        </a:rPr>
                        <a:t> </a:t>
                      </a:r>
                      <a:endParaRPr lang="en-US" sz="4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1</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2</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3</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4</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extLst>
                  <a:ext uri="{0D108BD9-81ED-4DB2-BD59-A6C34878D82A}">
                    <a16:rowId xmlns:a16="http://schemas.microsoft.com/office/drawing/2014/main" val="2013659136"/>
                  </a:ext>
                </a:extLst>
              </a:tr>
              <a:tr h="894410">
                <a:tc>
                  <a:txBody>
                    <a:bodyPr/>
                    <a:lstStyle/>
                    <a:p>
                      <a:pPr marL="0" marR="0">
                        <a:lnSpc>
                          <a:spcPts val="2000"/>
                        </a:lnSpc>
                        <a:spcBef>
                          <a:spcPts val="0"/>
                        </a:spcBef>
                        <a:spcAft>
                          <a:spcPts val="0"/>
                        </a:spcAft>
                      </a:pPr>
                      <a:r>
                        <a:rPr lang="en-US" sz="3400" b="0" dirty="0">
                          <a:solidFill>
                            <a:schemeClr val="tx1"/>
                          </a:solidFill>
                          <a:effectLst/>
                          <a:latin typeface="Times New Roman" panose="02020603050405020304" pitchFamily="18" charset="0"/>
                          <a:cs typeface="Times New Roman" panose="02020603050405020304" pitchFamily="18" charset="0"/>
                        </a:rPr>
                        <a:t>1 Failure</a:t>
                      </a:r>
                      <a:endParaRPr lang="en-US" sz="4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.463**</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.550**</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-.293**</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extLst>
                  <a:ext uri="{0D108BD9-81ED-4DB2-BD59-A6C34878D82A}">
                    <a16:rowId xmlns:a16="http://schemas.microsoft.com/office/drawing/2014/main" val="3073079307"/>
                  </a:ext>
                </a:extLst>
              </a:tr>
              <a:tr h="742530">
                <a:tc>
                  <a:txBody>
                    <a:bodyPr/>
                    <a:lstStyle/>
                    <a:p>
                      <a:pPr marL="0" marR="0">
                        <a:lnSpc>
                          <a:spcPts val="2000"/>
                        </a:lnSpc>
                        <a:spcBef>
                          <a:spcPts val="0"/>
                        </a:spcBef>
                        <a:spcAft>
                          <a:spcPts val="0"/>
                        </a:spcAft>
                      </a:pPr>
                      <a:r>
                        <a:rPr lang="en-US" sz="3400" b="0" dirty="0">
                          <a:solidFill>
                            <a:schemeClr val="tx1"/>
                          </a:solidFill>
                          <a:effectLst/>
                          <a:latin typeface="Times New Roman" panose="02020603050405020304" pitchFamily="18" charset="0"/>
                          <a:cs typeface="Times New Roman" panose="02020603050405020304" pitchFamily="18" charset="0"/>
                        </a:rPr>
                        <a:t>2 Fear/Failure</a:t>
                      </a:r>
                      <a:endParaRPr lang="en-US" sz="4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.635**</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-.523**</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tx2">
                        <a:lumMod val="20000"/>
                        <a:lumOff val="80000"/>
                      </a:schemeClr>
                    </a:solidFill>
                  </a:tcPr>
                </a:tc>
                <a:extLst>
                  <a:ext uri="{0D108BD9-81ED-4DB2-BD59-A6C34878D82A}">
                    <a16:rowId xmlns:a16="http://schemas.microsoft.com/office/drawing/2014/main" val="2982187416"/>
                  </a:ext>
                </a:extLst>
              </a:tr>
              <a:tr h="894410">
                <a:tc>
                  <a:txBody>
                    <a:bodyPr/>
                    <a:lstStyle/>
                    <a:p>
                      <a:pPr marL="0" marR="0">
                        <a:lnSpc>
                          <a:spcPts val="2000"/>
                        </a:lnSpc>
                        <a:spcBef>
                          <a:spcPts val="0"/>
                        </a:spcBef>
                        <a:spcAft>
                          <a:spcPts val="0"/>
                        </a:spcAft>
                      </a:pPr>
                      <a:r>
                        <a:rPr lang="en-US" sz="3400" b="0">
                          <a:solidFill>
                            <a:schemeClr val="tx1"/>
                          </a:solidFill>
                          <a:effectLst/>
                          <a:latin typeface="Times New Roman" panose="02020603050405020304" pitchFamily="18" charset="0"/>
                          <a:cs typeface="Times New Roman" panose="02020603050405020304" pitchFamily="18" charset="0"/>
                        </a:rPr>
                        <a:t>3 Wisdom</a:t>
                      </a:r>
                      <a:endParaRPr lang="en-US" sz="44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-.569**</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noFill/>
                  </a:tcPr>
                </a:tc>
                <a:extLst>
                  <a:ext uri="{0D108BD9-81ED-4DB2-BD59-A6C34878D82A}">
                    <a16:rowId xmlns:a16="http://schemas.microsoft.com/office/drawing/2014/main" val="1402829596"/>
                  </a:ext>
                </a:extLst>
              </a:tr>
              <a:tr h="593518">
                <a:tc>
                  <a:txBody>
                    <a:bodyPr/>
                    <a:lstStyle/>
                    <a:p>
                      <a:pPr marL="0" marR="0">
                        <a:lnSpc>
                          <a:spcPts val="2000"/>
                        </a:lnSpc>
                        <a:spcBef>
                          <a:spcPts val="0"/>
                        </a:spcBef>
                        <a:spcAft>
                          <a:spcPts val="0"/>
                        </a:spcAft>
                      </a:pPr>
                      <a:r>
                        <a:rPr lang="en-US" sz="3400" b="0" dirty="0">
                          <a:solidFill>
                            <a:schemeClr val="tx1"/>
                          </a:solidFill>
                          <a:effectLst/>
                          <a:latin typeface="Times New Roman" panose="02020603050405020304" pitchFamily="18" charset="0"/>
                          <a:cs typeface="Times New Roman" panose="02020603050405020304" pitchFamily="18" charset="0"/>
                        </a:rPr>
                        <a:t>4 Resilience</a:t>
                      </a:r>
                      <a:endParaRPr lang="en-US" sz="4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bg2">
                        <a:lumMod val="9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bg2">
                        <a:lumMod val="9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bg2">
                        <a:lumMod val="9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bg2">
                        <a:lumMod val="90000"/>
                      </a:schemeClr>
                    </a:solidFill>
                  </a:tcPr>
                </a:tc>
                <a:tc>
                  <a:txBody>
                    <a:bodyPr/>
                    <a:lstStyle/>
                    <a:p>
                      <a:pPr marL="0" marR="0" algn="ctr">
                        <a:lnSpc>
                          <a:spcPct val="107000"/>
                        </a:lnSpc>
                        <a:spcBef>
                          <a:spcPts val="0"/>
                        </a:spcBef>
                        <a:spcAft>
                          <a:spcPts val="0"/>
                        </a:spcAft>
                      </a:pPr>
                      <a:r>
                        <a:rPr lang="en-US" sz="3400" dirty="0">
                          <a:effectLst/>
                          <a:latin typeface="Times New Roman" panose="02020603050405020304" pitchFamily="18" charset="0"/>
                          <a:cs typeface="Times New Roman" panose="02020603050405020304" pitchFamily="18" charset="0"/>
                        </a:rPr>
                        <a:t>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bg2">
                        <a:lumMod val="90000"/>
                      </a:schemeClr>
                    </a:solidFill>
                  </a:tcPr>
                </a:tc>
                <a:extLst>
                  <a:ext uri="{0D108BD9-81ED-4DB2-BD59-A6C34878D82A}">
                    <a16:rowId xmlns:a16="http://schemas.microsoft.com/office/drawing/2014/main" val="399749212"/>
                  </a:ext>
                </a:extLst>
              </a:tr>
            </a:tbl>
          </a:graphicData>
        </a:graphic>
      </p:graphicFrame>
      <p:sp>
        <p:nvSpPr>
          <p:cNvPr id="36" name="Rectangle 35">
            <a:extLst>
              <a:ext uri="{FF2B5EF4-FFF2-40B4-BE49-F238E27FC236}">
                <a16:creationId xmlns:a16="http://schemas.microsoft.com/office/drawing/2014/main" id="{880C0347-298A-4751-A8AF-35048CB21A17}"/>
              </a:ext>
            </a:extLst>
          </p:cNvPr>
          <p:cNvSpPr/>
          <p:nvPr/>
        </p:nvSpPr>
        <p:spPr>
          <a:xfrm>
            <a:off x="26342005" y="5542767"/>
            <a:ext cx="11669150" cy="6429354"/>
          </a:xfrm>
          <a:prstGeom prst="rect">
            <a:avLst/>
          </a:prstGeom>
          <a:noFill/>
          <a:ln w="825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738606" lvl="1" indent="-547116">
              <a:buFont typeface="Arial" panose="020B0604020202020204" pitchFamily="34" charset="0"/>
              <a:buChar char="•"/>
            </a:pPr>
            <a:r>
              <a:rPr lang="en-US" sz="3446" dirty="0">
                <a:solidFill>
                  <a:schemeClr val="tx1"/>
                </a:solidFill>
                <a:latin typeface="Times New Roman" panose="02020603050405020304" pitchFamily="18" charset="0"/>
                <a:cs typeface="Times New Roman" panose="02020603050405020304" pitchFamily="18" charset="0"/>
              </a:rPr>
              <a:t>Results show wisdom increased as the number of failure experiences increased in all levels of resilience. </a:t>
            </a:r>
          </a:p>
          <a:p>
            <a:pPr marL="738606" lvl="1" indent="-547116">
              <a:buFont typeface="Arial" panose="020B0604020202020204" pitchFamily="34" charset="0"/>
              <a:buChar char="•"/>
            </a:pPr>
            <a:r>
              <a:rPr lang="en-US" sz="3446" dirty="0">
                <a:solidFill>
                  <a:schemeClr val="tx1"/>
                </a:solidFill>
                <a:latin typeface="Times New Roman" panose="02020603050405020304" pitchFamily="18" charset="0"/>
                <a:cs typeface="Times New Roman" panose="02020603050405020304" pitchFamily="18" charset="0"/>
              </a:rPr>
              <a:t>Individuals high in resiliency increased at the greatest rate followed by mean and low resiliency, respectively. </a:t>
            </a:r>
          </a:p>
          <a:p>
            <a:pPr marL="738606" lvl="1" indent="-547116">
              <a:buFont typeface="Arial" panose="020B0604020202020204" pitchFamily="34" charset="0"/>
              <a:buChar char="•"/>
            </a:pPr>
            <a:r>
              <a:rPr lang="en-US" sz="3446" dirty="0">
                <a:solidFill>
                  <a:schemeClr val="tx1"/>
                </a:solidFill>
                <a:latin typeface="Times New Roman" panose="02020603050405020304" pitchFamily="18" charset="0"/>
                <a:cs typeface="Times New Roman" panose="02020603050405020304" pitchFamily="18" charset="0"/>
              </a:rPr>
              <a:t>Resiliency did not significantly moderate the relationship between failure experiences and fear of failure (</a:t>
            </a:r>
            <a:r>
              <a:rPr lang="en-US" sz="3446" dirty="0">
                <a:solidFill>
                  <a:srgbClr val="000000"/>
                </a:solidFill>
                <a:latin typeface="Times New Roman" panose="02020603050405020304" pitchFamily="18" charset="0"/>
                <a:ea typeface="MS Mincho" panose="02020609040205080304" pitchFamily="49" charset="-128"/>
              </a:rPr>
              <a:t>ΔR</a:t>
            </a:r>
            <a:r>
              <a:rPr lang="en-US" sz="3446" baseline="30000" dirty="0">
                <a:solidFill>
                  <a:srgbClr val="000000"/>
                </a:solidFill>
                <a:latin typeface="Times New Roman" panose="02020603050405020304" pitchFamily="18" charset="0"/>
                <a:ea typeface="MS Mincho" panose="02020609040205080304" pitchFamily="49" charset="-128"/>
              </a:rPr>
              <a:t>2</a:t>
            </a:r>
            <a:r>
              <a:rPr lang="en-US" sz="3446" dirty="0">
                <a:solidFill>
                  <a:srgbClr val="000000"/>
                </a:solidFill>
                <a:latin typeface="Times New Roman" panose="02020603050405020304" pitchFamily="18" charset="0"/>
                <a:ea typeface="MS Mincho" panose="02020609040205080304" pitchFamily="49" charset="-128"/>
              </a:rPr>
              <a:t> = .004, F = 92.46, p &lt;.001 .;</a:t>
            </a:r>
            <a:r>
              <a:rPr lang="el-GR" sz="3446" dirty="0">
                <a:solidFill>
                  <a:schemeClr val="tx1"/>
                </a:solidFill>
                <a:latin typeface="Times New Roman" panose="02020603050405020304" pitchFamily="18" charset="0"/>
                <a:cs typeface="Times New Roman" panose="02020603050405020304" pitchFamily="18" charset="0"/>
              </a:rPr>
              <a:t> β</a:t>
            </a:r>
            <a:r>
              <a:rPr lang="en-US" sz="3446" dirty="0">
                <a:solidFill>
                  <a:schemeClr val="tx1"/>
                </a:solidFill>
                <a:latin typeface="Times New Roman" panose="02020603050405020304" pitchFamily="18" charset="0"/>
                <a:cs typeface="Times New Roman" panose="02020603050405020304" pitchFamily="18" charset="0"/>
              </a:rPr>
              <a:t> </a:t>
            </a:r>
            <a:r>
              <a:rPr lang="el-GR" sz="3446" dirty="0">
                <a:solidFill>
                  <a:schemeClr val="tx1"/>
                </a:solidFill>
                <a:latin typeface="Times New Roman" panose="02020603050405020304" pitchFamily="18" charset="0"/>
                <a:cs typeface="Times New Roman" panose="02020603050405020304" pitchFamily="18" charset="0"/>
              </a:rPr>
              <a:t>=</a:t>
            </a:r>
            <a:r>
              <a:rPr lang="en-US" sz="3446" dirty="0">
                <a:solidFill>
                  <a:schemeClr val="tx1"/>
                </a:solidFill>
                <a:latin typeface="Times New Roman" panose="02020603050405020304" pitchFamily="18" charset="0"/>
                <a:cs typeface="Times New Roman" panose="02020603050405020304" pitchFamily="18" charset="0"/>
              </a:rPr>
              <a:t> </a:t>
            </a:r>
            <a:r>
              <a:rPr lang="el-GR" sz="3446" dirty="0">
                <a:solidFill>
                  <a:schemeClr val="tx1"/>
                </a:solidFill>
                <a:latin typeface="Times New Roman" panose="02020603050405020304" pitchFamily="18" charset="0"/>
                <a:cs typeface="Times New Roman" panose="02020603050405020304" pitchFamily="18" charset="0"/>
              </a:rPr>
              <a:t>.</a:t>
            </a:r>
            <a:r>
              <a:rPr lang="en-US" sz="3446" dirty="0">
                <a:solidFill>
                  <a:schemeClr val="tx1"/>
                </a:solidFill>
                <a:latin typeface="Times New Roman" panose="02020603050405020304" pitchFamily="18" charset="0"/>
                <a:cs typeface="Times New Roman" panose="02020603050405020304" pitchFamily="18" charset="0"/>
              </a:rPr>
              <a:t>078</a:t>
            </a:r>
            <a:r>
              <a:rPr lang="el-GR" sz="3446" dirty="0">
                <a:solidFill>
                  <a:schemeClr val="tx1"/>
                </a:solidFill>
                <a:latin typeface="Times New Roman" panose="02020603050405020304" pitchFamily="18" charset="0"/>
                <a:cs typeface="Times New Roman" panose="02020603050405020304" pitchFamily="18" charset="0"/>
              </a:rPr>
              <a:t>, </a:t>
            </a:r>
            <a:r>
              <a:rPr lang="en-US" sz="3446" dirty="0">
                <a:solidFill>
                  <a:schemeClr val="tx1"/>
                </a:solidFill>
                <a:latin typeface="Times New Roman" panose="02020603050405020304" pitchFamily="18" charset="0"/>
                <a:cs typeface="Times New Roman" panose="02020603050405020304" pitchFamily="18" charset="0"/>
              </a:rPr>
              <a:t>t = 1.62, p = .106).</a:t>
            </a:r>
          </a:p>
          <a:p>
            <a:pPr marL="738606" lvl="1" indent="-547116">
              <a:buFont typeface="Arial" panose="020B0604020202020204" pitchFamily="34" charset="0"/>
              <a:buChar char="•"/>
            </a:pPr>
            <a:r>
              <a:rPr lang="en-US" sz="3446" dirty="0">
                <a:solidFill>
                  <a:schemeClr val="tx1"/>
                </a:solidFill>
                <a:latin typeface="Times New Roman" panose="02020603050405020304" pitchFamily="18" charset="0"/>
                <a:cs typeface="Times New Roman" panose="02020603050405020304" pitchFamily="18" charset="0"/>
              </a:rPr>
              <a:t>There was a significant interaction between failure and resiliency </a:t>
            </a:r>
            <a:r>
              <a:rPr lang="en-US" sz="3446" dirty="0">
                <a:solidFill>
                  <a:srgbClr val="000000"/>
                </a:solidFill>
                <a:latin typeface="Times New Roman" panose="02020603050405020304" pitchFamily="18" charset="0"/>
                <a:ea typeface="MS Mincho" panose="02020609040205080304" pitchFamily="49" charset="-128"/>
              </a:rPr>
              <a:t>(ΔR</a:t>
            </a:r>
            <a:r>
              <a:rPr lang="en-US" sz="3446" baseline="30000" dirty="0">
                <a:solidFill>
                  <a:srgbClr val="000000"/>
                </a:solidFill>
                <a:latin typeface="Times New Roman" panose="02020603050405020304" pitchFamily="18" charset="0"/>
                <a:ea typeface="MS Mincho" panose="02020609040205080304" pitchFamily="49" charset="-128"/>
              </a:rPr>
              <a:t>2</a:t>
            </a:r>
            <a:r>
              <a:rPr lang="en-US" sz="3446" dirty="0">
                <a:solidFill>
                  <a:srgbClr val="000000"/>
                </a:solidFill>
                <a:latin typeface="Times New Roman" panose="02020603050405020304" pitchFamily="18" charset="0"/>
                <a:ea typeface="MS Mincho" panose="02020609040205080304" pitchFamily="49" charset="-128"/>
              </a:rPr>
              <a:t> = .027, F = 156.65, p &lt;.001)</a:t>
            </a:r>
            <a:r>
              <a:rPr lang="en-US" sz="3446" dirty="0">
                <a:solidFill>
                  <a:schemeClr val="tx1"/>
                </a:solidFill>
                <a:latin typeface="Times New Roman" panose="02020603050405020304" pitchFamily="18" charset="0"/>
                <a:cs typeface="Times New Roman" panose="02020603050405020304" pitchFamily="18" charset="0"/>
              </a:rPr>
              <a:t> explaining wisdom (</a:t>
            </a:r>
            <a:r>
              <a:rPr lang="el-GR" sz="3446" dirty="0">
                <a:solidFill>
                  <a:schemeClr val="tx1"/>
                </a:solidFill>
                <a:latin typeface="Times New Roman" panose="02020603050405020304" pitchFamily="18" charset="0"/>
                <a:cs typeface="Times New Roman" panose="02020603050405020304" pitchFamily="18" charset="0"/>
              </a:rPr>
              <a:t>β</a:t>
            </a:r>
            <a:r>
              <a:rPr lang="en-US" sz="3446" dirty="0">
                <a:solidFill>
                  <a:schemeClr val="tx1"/>
                </a:solidFill>
                <a:latin typeface="Times New Roman" panose="02020603050405020304" pitchFamily="18" charset="0"/>
                <a:cs typeface="Times New Roman" panose="02020603050405020304" pitchFamily="18" charset="0"/>
              </a:rPr>
              <a:t> </a:t>
            </a:r>
            <a:r>
              <a:rPr lang="el-GR" sz="3446" dirty="0">
                <a:solidFill>
                  <a:schemeClr val="tx1"/>
                </a:solidFill>
                <a:latin typeface="Times New Roman" panose="02020603050405020304" pitchFamily="18" charset="0"/>
                <a:cs typeface="Times New Roman" panose="02020603050405020304" pitchFamily="18" charset="0"/>
              </a:rPr>
              <a:t>=</a:t>
            </a:r>
            <a:r>
              <a:rPr lang="en-US" sz="3446" dirty="0">
                <a:solidFill>
                  <a:schemeClr val="tx1"/>
                </a:solidFill>
                <a:latin typeface="Times New Roman" panose="02020603050405020304" pitchFamily="18" charset="0"/>
                <a:cs typeface="Times New Roman" panose="02020603050405020304" pitchFamily="18" charset="0"/>
              </a:rPr>
              <a:t> </a:t>
            </a:r>
            <a:r>
              <a:rPr lang="el-GR" sz="3446" dirty="0">
                <a:solidFill>
                  <a:schemeClr val="tx1"/>
                </a:solidFill>
                <a:latin typeface="Times New Roman" panose="02020603050405020304" pitchFamily="18" charset="0"/>
                <a:cs typeface="Times New Roman" panose="02020603050405020304" pitchFamily="18" charset="0"/>
              </a:rPr>
              <a:t>.</a:t>
            </a:r>
            <a:r>
              <a:rPr lang="en-US" sz="3446" dirty="0">
                <a:solidFill>
                  <a:schemeClr val="tx1"/>
                </a:solidFill>
                <a:latin typeface="Times New Roman" panose="02020603050405020304" pitchFamily="18" charset="0"/>
                <a:cs typeface="Times New Roman" panose="02020603050405020304" pitchFamily="18" charset="0"/>
              </a:rPr>
              <a:t>195</a:t>
            </a:r>
            <a:r>
              <a:rPr lang="el-GR" sz="3446" dirty="0">
                <a:solidFill>
                  <a:schemeClr val="tx1"/>
                </a:solidFill>
                <a:latin typeface="Times New Roman" panose="02020603050405020304" pitchFamily="18" charset="0"/>
                <a:cs typeface="Times New Roman" panose="02020603050405020304" pitchFamily="18" charset="0"/>
              </a:rPr>
              <a:t>, </a:t>
            </a:r>
            <a:r>
              <a:rPr lang="en-US" sz="3446" dirty="0">
                <a:solidFill>
                  <a:schemeClr val="tx1"/>
                </a:solidFill>
                <a:latin typeface="Times New Roman" panose="02020603050405020304" pitchFamily="18" charset="0"/>
                <a:cs typeface="Times New Roman" panose="02020603050405020304" pitchFamily="18" charset="0"/>
              </a:rPr>
              <a:t>t = 4.95, p &lt; .001).</a:t>
            </a:r>
          </a:p>
          <a:p>
            <a:pPr marL="738606" lvl="1" indent="-547116">
              <a:buFont typeface="Arial" panose="020B0604020202020204" pitchFamily="34" charset="0"/>
              <a:buChar char="•"/>
            </a:pPr>
            <a:r>
              <a:rPr lang="en-US" sz="3446" dirty="0">
                <a:solidFill>
                  <a:schemeClr val="tx1"/>
                </a:solidFill>
                <a:latin typeface="Times New Roman" panose="02020603050405020304" pitchFamily="18" charset="0"/>
                <a:cs typeface="Times New Roman" panose="02020603050405020304" pitchFamily="18" charset="0"/>
              </a:rPr>
              <a:t>In both analyses, the assumption of the multicollinearity was met. </a:t>
            </a:r>
          </a:p>
        </p:txBody>
      </p:sp>
      <p:graphicFrame>
        <p:nvGraphicFramePr>
          <p:cNvPr id="38" name="Table 37">
            <a:extLst>
              <a:ext uri="{FF2B5EF4-FFF2-40B4-BE49-F238E27FC236}">
                <a16:creationId xmlns:a16="http://schemas.microsoft.com/office/drawing/2014/main" id="{EAB6D098-ADC5-4509-B438-EE09FBB0FD86}"/>
              </a:ext>
            </a:extLst>
          </p:cNvPr>
          <p:cNvGraphicFramePr>
            <a:graphicFrameLocks noGrp="1"/>
          </p:cNvGraphicFramePr>
          <p:nvPr>
            <p:extLst>
              <p:ext uri="{D42A27DB-BD31-4B8C-83A1-F6EECF244321}">
                <p14:modId xmlns:p14="http://schemas.microsoft.com/office/powerpoint/2010/main" val="2791858623"/>
              </p:ext>
            </p:extLst>
          </p:nvPr>
        </p:nvGraphicFramePr>
        <p:xfrm>
          <a:off x="13554808" y="25008254"/>
          <a:ext cx="11262048" cy="4702308"/>
        </p:xfrm>
        <a:graphic>
          <a:graphicData uri="http://schemas.openxmlformats.org/drawingml/2006/table">
            <a:tbl>
              <a:tblPr firstRow="1" firstCol="1" bandRow="1">
                <a:tableStyleId>{5C22544A-7EE6-4342-B048-85BDC9FD1C3A}</a:tableStyleId>
              </a:tblPr>
              <a:tblGrid>
                <a:gridCol w="1378760">
                  <a:extLst>
                    <a:ext uri="{9D8B030D-6E8A-4147-A177-3AD203B41FA5}">
                      <a16:colId xmlns:a16="http://schemas.microsoft.com/office/drawing/2014/main" val="3150111259"/>
                    </a:ext>
                  </a:extLst>
                </a:gridCol>
                <a:gridCol w="2470822">
                  <a:extLst>
                    <a:ext uri="{9D8B030D-6E8A-4147-A177-3AD203B41FA5}">
                      <a16:colId xmlns:a16="http://schemas.microsoft.com/office/drawing/2014/main" val="1630306997"/>
                    </a:ext>
                  </a:extLst>
                </a:gridCol>
                <a:gridCol w="2470822">
                  <a:extLst>
                    <a:ext uri="{9D8B030D-6E8A-4147-A177-3AD203B41FA5}">
                      <a16:colId xmlns:a16="http://schemas.microsoft.com/office/drawing/2014/main" val="1427153410"/>
                    </a:ext>
                  </a:extLst>
                </a:gridCol>
                <a:gridCol w="2470822">
                  <a:extLst>
                    <a:ext uri="{9D8B030D-6E8A-4147-A177-3AD203B41FA5}">
                      <a16:colId xmlns:a16="http://schemas.microsoft.com/office/drawing/2014/main" val="4103260993"/>
                    </a:ext>
                  </a:extLst>
                </a:gridCol>
                <a:gridCol w="2470822">
                  <a:extLst>
                    <a:ext uri="{9D8B030D-6E8A-4147-A177-3AD203B41FA5}">
                      <a16:colId xmlns:a16="http://schemas.microsoft.com/office/drawing/2014/main" val="3954740400"/>
                    </a:ext>
                  </a:extLst>
                </a:gridCol>
              </a:tblGrid>
              <a:tr h="728220">
                <a:tc gridSpan="5">
                  <a:txBody>
                    <a:bodyPr/>
                    <a:lstStyle/>
                    <a:p>
                      <a:pPr marL="0" marR="0" algn="ctr">
                        <a:lnSpc>
                          <a:spcPts val="2000"/>
                        </a:lnSpc>
                        <a:spcBef>
                          <a:spcPts val="0"/>
                        </a:spcBef>
                        <a:spcAft>
                          <a:spcPts val="0"/>
                        </a:spcAft>
                      </a:pPr>
                      <a:r>
                        <a:rPr lang="en-US" sz="3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Variable Statistics</a:t>
                      </a:r>
                      <a:endParaRPr lang="en-US" sz="3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3856" marR="73856" marT="0" marB="0" anchor="ctr">
                    <a:solidFill>
                      <a:schemeClr val="accent1">
                        <a:lumMod val="75000"/>
                        <a:lumOff val="25000"/>
                      </a:schemeClr>
                    </a:solidFill>
                  </a:tcPr>
                </a:tc>
                <a:tc hMerge="1">
                  <a:txBody>
                    <a:bodyPr/>
                    <a:lstStyle/>
                    <a:p>
                      <a:pPr marL="0" marR="0" algn="ctr">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lnSpc>
                          <a:spcPts val="2000"/>
                        </a:lnSpc>
                        <a:spcBef>
                          <a:spcPts val="0"/>
                        </a:spcBef>
                        <a:spcAft>
                          <a:spcPts val="0"/>
                        </a:spcAft>
                      </a:pPr>
                      <a:endParaRPr lang="en-US" sz="3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lumOff val="25000"/>
                      </a:schemeClr>
                    </a:solidFill>
                  </a:tcPr>
                </a:tc>
                <a:tc hMerge="1">
                  <a:txBody>
                    <a:bodyPr/>
                    <a:lstStyle/>
                    <a:p>
                      <a:pPr marL="0" marR="0" algn="ctr">
                        <a:lnSpc>
                          <a:spcPts val="2000"/>
                        </a:lnSpc>
                        <a:spcBef>
                          <a:spcPts val="0"/>
                        </a:spcBef>
                        <a:spcAft>
                          <a:spcPts val="0"/>
                        </a:spcAft>
                      </a:pPr>
                      <a:endParaRPr lang="en-US" sz="3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lumOff val="25000"/>
                      </a:schemeClr>
                    </a:solidFill>
                  </a:tcPr>
                </a:tc>
                <a:tc hMerge="1">
                  <a:txBody>
                    <a:bodyPr/>
                    <a:lstStyle/>
                    <a:p>
                      <a:pPr marL="0" marR="0" algn="ctr">
                        <a:lnSpc>
                          <a:spcPts val="2000"/>
                        </a:lnSpc>
                        <a:spcBef>
                          <a:spcPts val="0"/>
                        </a:spcBef>
                        <a:spcAft>
                          <a:spcPts val="0"/>
                        </a:spcAft>
                      </a:pPr>
                      <a:endParaRPr lang="en-US" sz="3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lumOff val="25000"/>
                      </a:schemeClr>
                    </a:solidFill>
                  </a:tcPr>
                </a:tc>
                <a:extLst>
                  <a:ext uri="{0D108BD9-81ED-4DB2-BD59-A6C34878D82A}">
                    <a16:rowId xmlns:a16="http://schemas.microsoft.com/office/drawing/2014/main" val="2801600937"/>
                  </a:ext>
                </a:extLst>
              </a:tr>
              <a:tr h="662348">
                <a:tc>
                  <a:txBody>
                    <a:bodyPr/>
                    <a:lstStyle/>
                    <a:p>
                      <a:pPr marL="38100" marR="38100" algn="l">
                        <a:lnSpc>
                          <a:spcPts val="1600"/>
                        </a:lnSpc>
                        <a:spcBef>
                          <a:spcPts val="0"/>
                        </a:spcBef>
                        <a:spcAft>
                          <a:spcPts val="0"/>
                        </a:spcAft>
                      </a:pPr>
                      <a:endParaRPr lang="en-US" sz="3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Failure</a:t>
                      </a: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Wisdom</a:t>
                      </a: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Fear/Fail.</a:t>
                      </a: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Resilience</a:t>
                      </a:r>
                    </a:p>
                  </a:txBody>
                  <a:tcPr marL="0" marR="0" marT="0" marB="0" anchor="ctr">
                    <a:solidFill>
                      <a:schemeClr val="bg2">
                        <a:lumMod val="90000"/>
                      </a:schemeClr>
                    </a:solidFill>
                  </a:tcPr>
                </a:tc>
                <a:extLst>
                  <a:ext uri="{0D108BD9-81ED-4DB2-BD59-A6C34878D82A}">
                    <a16:rowId xmlns:a16="http://schemas.microsoft.com/office/drawing/2014/main" val="3602593313"/>
                  </a:ext>
                </a:extLst>
              </a:tr>
              <a:tr h="662348">
                <a:tc>
                  <a:txBody>
                    <a:bodyPr/>
                    <a:lstStyle/>
                    <a:p>
                      <a:pPr marL="38100" marR="38100" algn="l">
                        <a:lnSpc>
                          <a:spcPts val="1600"/>
                        </a:lnSpc>
                        <a:spcBef>
                          <a:spcPts val="0"/>
                        </a:spcBef>
                        <a:spcAft>
                          <a:spcPts val="0"/>
                        </a:spcAft>
                      </a:pPr>
                      <a:r>
                        <a:rPr lang="en-US" sz="30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Mean</a:t>
                      </a:r>
                      <a:endParaRPr lang="en-US" sz="3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38100" marR="38100" algn="ctr">
                        <a:lnSpc>
                          <a:spcPts val="1600"/>
                        </a:lnSpc>
                        <a:spcBef>
                          <a:spcPts val="0"/>
                        </a:spcBef>
                        <a:spcAft>
                          <a:spcPts val="0"/>
                        </a:spcAft>
                      </a:pPr>
                      <a:r>
                        <a:rPr lang="en-US" sz="3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30.94</a:t>
                      </a:r>
                      <a:endParaRPr lang="en-US" sz="3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2.70</a:t>
                      </a:r>
                    </a:p>
                  </a:txBody>
                  <a:tcPr marL="0" marR="0" marT="0" marB="0" anchor="ctr">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-.12</a:t>
                      </a:r>
                    </a:p>
                  </a:txBody>
                  <a:tcPr marL="0" marR="0" marT="0" marB="0" anchor="ctr">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3.32</a:t>
                      </a:r>
                    </a:p>
                  </a:txBody>
                  <a:tcPr marL="0" marR="0" marT="0" marB="0" anchor="ctr">
                    <a:noFill/>
                  </a:tcPr>
                </a:tc>
                <a:extLst>
                  <a:ext uri="{0D108BD9-81ED-4DB2-BD59-A6C34878D82A}">
                    <a16:rowId xmlns:a16="http://schemas.microsoft.com/office/drawing/2014/main" val="2013659136"/>
                  </a:ext>
                </a:extLst>
              </a:tr>
              <a:tr h="662348">
                <a:tc>
                  <a:txBody>
                    <a:bodyPr/>
                    <a:lstStyle/>
                    <a:p>
                      <a:pPr marL="38100" marR="38100" algn="l">
                        <a:lnSpc>
                          <a:spcPts val="1600"/>
                        </a:lnSpc>
                        <a:spcBef>
                          <a:spcPts val="0"/>
                        </a:spcBef>
                        <a:spcAft>
                          <a:spcPts val="0"/>
                        </a:spcAft>
                      </a:pPr>
                      <a:r>
                        <a:rPr lang="en-US" sz="30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SD</a:t>
                      </a:r>
                      <a:endParaRPr lang="en-US" sz="3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18.19</a:t>
                      </a:r>
                      <a:endParaRPr lang="en-US" sz="3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.73</a:t>
                      </a: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.99</a:t>
                      </a: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.85</a:t>
                      </a:r>
                    </a:p>
                  </a:txBody>
                  <a:tcPr marL="0" marR="0" marT="0" marB="0" anchor="ctr">
                    <a:solidFill>
                      <a:schemeClr val="bg2">
                        <a:lumMod val="90000"/>
                      </a:schemeClr>
                    </a:solidFill>
                  </a:tcPr>
                </a:tc>
                <a:extLst>
                  <a:ext uri="{0D108BD9-81ED-4DB2-BD59-A6C34878D82A}">
                    <a16:rowId xmlns:a16="http://schemas.microsoft.com/office/drawing/2014/main" val="3073079307"/>
                  </a:ext>
                </a:extLst>
              </a:tr>
              <a:tr h="662348">
                <a:tc>
                  <a:txBody>
                    <a:bodyPr/>
                    <a:lstStyle/>
                    <a:p>
                      <a:pPr marL="38100" marR="38100" algn="l">
                        <a:lnSpc>
                          <a:spcPts val="1600"/>
                        </a:lnSpc>
                        <a:spcBef>
                          <a:spcPts val="0"/>
                        </a:spcBef>
                        <a:spcAft>
                          <a:spcPts val="0"/>
                        </a:spcAft>
                      </a:pPr>
                      <a:r>
                        <a:rPr lang="en-US" sz="30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Range</a:t>
                      </a:r>
                      <a:endParaRPr lang="en-US" sz="3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38100" marR="38100" algn="ctr">
                        <a:lnSpc>
                          <a:spcPts val="1600"/>
                        </a:lnSpc>
                        <a:spcBef>
                          <a:spcPts val="0"/>
                        </a:spcBef>
                        <a:spcAft>
                          <a:spcPts val="0"/>
                        </a:spcAft>
                      </a:pPr>
                      <a:r>
                        <a:rPr lang="en-US" sz="3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54.00</a:t>
                      </a:r>
                      <a:endParaRPr lang="en-US" sz="3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3.33</a:t>
                      </a:r>
                    </a:p>
                  </a:txBody>
                  <a:tcPr marL="0" marR="0" marT="0" marB="0" anchor="ctr">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3.92</a:t>
                      </a:r>
                    </a:p>
                  </a:txBody>
                  <a:tcPr marL="0" marR="0" marT="0" marB="0" anchor="ctr">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4.00</a:t>
                      </a:r>
                    </a:p>
                  </a:txBody>
                  <a:tcPr marL="0" marR="0" marT="0" marB="0" anchor="ctr">
                    <a:noFill/>
                  </a:tcPr>
                </a:tc>
                <a:extLst>
                  <a:ext uri="{0D108BD9-81ED-4DB2-BD59-A6C34878D82A}">
                    <a16:rowId xmlns:a16="http://schemas.microsoft.com/office/drawing/2014/main" val="2982187416"/>
                  </a:ext>
                </a:extLst>
              </a:tr>
              <a:tr h="662348">
                <a:tc>
                  <a:txBody>
                    <a:bodyPr/>
                    <a:lstStyle/>
                    <a:p>
                      <a:pPr marL="38100" marR="38100" algn="l">
                        <a:lnSpc>
                          <a:spcPts val="1600"/>
                        </a:lnSpc>
                        <a:spcBef>
                          <a:spcPts val="0"/>
                        </a:spcBef>
                        <a:spcAft>
                          <a:spcPts val="0"/>
                        </a:spcAft>
                      </a:pPr>
                      <a:r>
                        <a:rPr lang="en-US" sz="30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a:t>
                      </a:r>
                      <a:endParaRPr lang="en-US" sz="3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a:t>
                      </a:r>
                      <a:endParaRPr lang="en-US" sz="3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-1.96</a:t>
                      </a:r>
                    </a:p>
                  </a:txBody>
                  <a:tcPr marL="0" marR="0" marT="0" marB="0" anchor="ctr">
                    <a:solidFill>
                      <a:schemeClr val="bg2">
                        <a:lumMod val="90000"/>
                      </a:schemeClr>
                    </a:solid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0" marR="0" marT="0" marB="0" anchor="ctr">
                    <a:solidFill>
                      <a:schemeClr val="bg2">
                        <a:lumMod val="90000"/>
                      </a:schemeClr>
                    </a:solidFill>
                  </a:tcPr>
                </a:tc>
                <a:extLst>
                  <a:ext uri="{0D108BD9-81ED-4DB2-BD59-A6C34878D82A}">
                    <a16:rowId xmlns:a16="http://schemas.microsoft.com/office/drawing/2014/main" val="1402829596"/>
                  </a:ext>
                </a:extLst>
              </a:tr>
              <a:tr h="662348">
                <a:tc>
                  <a:txBody>
                    <a:bodyPr/>
                    <a:lstStyle/>
                    <a:p>
                      <a:pPr marL="38100" marR="38100" algn="l">
                        <a:lnSpc>
                          <a:spcPts val="1600"/>
                        </a:lnSpc>
                        <a:spcBef>
                          <a:spcPts val="0"/>
                        </a:spcBef>
                        <a:spcAft>
                          <a:spcPts val="0"/>
                        </a:spcAft>
                      </a:pPr>
                      <a:r>
                        <a:rPr lang="en-US" sz="30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Max.</a:t>
                      </a:r>
                      <a:endParaRPr lang="en-US" sz="30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noFill/>
                  </a:tcPr>
                </a:tc>
                <a:tc>
                  <a:txBody>
                    <a:bodyPr/>
                    <a:lstStyle/>
                    <a:p>
                      <a:pPr marL="38100" marR="38100" algn="ctr">
                        <a:lnSpc>
                          <a:spcPts val="1600"/>
                        </a:lnSpc>
                        <a:spcBef>
                          <a:spcPts val="0"/>
                        </a:spcBef>
                        <a:spcAft>
                          <a:spcPts val="0"/>
                        </a:spcAft>
                      </a:pPr>
                      <a:r>
                        <a:rPr lang="en-US" sz="3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54.00</a:t>
                      </a:r>
                      <a:endParaRPr lang="en-US" sz="3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4.33</a:t>
                      </a:r>
                    </a:p>
                  </a:txBody>
                  <a:tcPr marL="0" marR="0" marT="0" marB="0" anchor="ctr">
                    <a:lnB w="12700" cap="flat" cmpd="sng" algn="ctr">
                      <a:solidFill>
                        <a:schemeClr val="tx1"/>
                      </a:solidFill>
                      <a:prstDash val="solid"/>
                      <a:round/>
                      <a:headEnd type="none" w="med" len="med"/>
                      <a:tailEnd type="none" w="med" len="med"/>
                    </a:lnB>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1.96</a:t>
                      </a:r>
                    </a:p>
                  </a:txBody>
                  <a:tcPr marL="0" marR="0" marT="0" marB="0" anchor="ctr">
                    <a:lnB w="12700" cap="flat" cmpd="sng" algn="ctr">
                      <a:solidFill>
                        <a:schemeClr val="tx1"/>
                      </a:solidFill>
                      <a:prstDash val="solid"/>
                      <a:round/>
                      <a:headEnd type="none" w="med" len="med"/>
                      <a:tailEnd type="none" w="med" len="med"/>
                    </a:lnB>
                    <a:noFill/>
                  </a:tcPr>
                </a:tc>
                <a:tc>
                  <a:txBody>
                    <a:bodyPr/>
                    <a:lstStyle/>
                    <a:p>
                      <a:pPr marL="38100" marR="38100" algn="ctr">
                        <a:lnSpc>
                          <a:spcPts val="1600"/>
                        </a:lnSpc>
                        <a:spcBef>
                          <a:spcPts val="0"/>
                        </a:spcBef>
                        <a:spcAft>
                          <a:spcPts val="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5.00</a:t>
                      </a:r>
                    </a:p>
                  </a:txBody>
                  <a:tcPr marL="0" marR="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749212"/>
                  </a:ext>
                </a:extLst>
              </a:tr>
            </a:tbl>
          </a:graphicData>
        </a:graphic>
      </p:graphicFrame>
    </p:spTree>
    <p:extLst>
      <p:ext uri="{BB962C8B-B14F-4D97-AF65-F5344CB8AC3E}">
        <p14:creationId xmlns:p14="http://schemas.microsoft.com/office/powerpoint/2010/main" val="183972417"/>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63424</TotalTime>
  <Words>1255</Words>
  <Application>Microsoft Office PowerPoint</Application>
  <PresentationFormat>Custom</PresentationFormat>
  <Paragraphs>130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Mincho</vt:lpstr>
      <vt:lpstr>Arial</vt:lpstr>
      <vt:lpstr>Calibri</vt:lpstr>
      <vt:lpstr>Gill Sans MT</vt:lpstr>
      <vt:lpstr>Times New Roman</vt:lpstr>
      <vt:lpstr>Wingdings 2</vt:lpstr>
      <vt:lpstr>Dividend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Jenna Duronio</dc:creator>
  <cp:lastModifiedBy>Kanako Taku</cp:lastModifiedBy>
  <cp:revision>357</cp:revision>
  <cp:lastPrinted>2017-05-06T22:43:17Z</cp:lastPrinted>
  <dcterms:created xsi:type="dcterms:W3CDTF">2016-10-20T16:29:44Z</dcterms:created>
  <dcterms:modified xsi:type="dcterms:W3CDTF">2019-07-18T19:22:58Z</dcterms:modified>
</cp:coreProperties>
</file>