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209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3" name="Jenna Duronio" initials="JD [14]" lastIdx="1" clrIdx="42">
    <p:extLst/>
  </p:cmAuthor>
  <p:cmAuthor id="1" name="Aundreah Walenski" initials="AW" lastIdx="8" clrIdx="0">
    <p:extLst/>
  </p:cmAuthor>
  <p:cmAuthor id="44" name="Jenna Duronio" initials="JD [15]" lastIdx="1" clrIdx="43">
    <p:extLst/>
  </p:cmAuthor>
  <p:cmAuthor id="2" name="Lauren  Harrison" initials="LH" lastIdx="1" clrIdx="1">
    <p:extLst/>
  </p:cmAuthor>
  <p:cmAuthor id="45" name="Jenna Duronio" initials="JD [16]" lastIdx="1" clrIdx="44">
    <p:extLst/>
  </p:cmAuthor>
  <p:cmAuthor id="3" name="Lauren  Harrison" initials="LH [2]" lastIdx="1" clrIdx="2">
    <p:extLst/>
  </p:cmAuthor>
  <p:cmAuthor id="46" name="Jenna Duronio" initials="JD [17]" lastIdx="1" clrIdx="45">
    <p:extLst/>
  </p:cmAuthor>
  <p:cmAuthor id="4" name="Lauren  Harrison" initials="LH [3]" lastIdx="1" clrIdx="3">
    <p:extLst/>
  </p:cmAuthor>
  <p:cmAuthor id="47" name="Jenna Duronio" initials="JD [18]" lastIdx="1" clrIdx="46">
    <p:extLst/>
  </p:cmAuthor>
  <p:cmAuthor id="5" name="Lauren  Harrison" initials="LH [4]" lastIdx="1" clrIdx="4">
    <p:extLst/>
  </p:cmAuthor>
  <p:cmAuthor id="48" name="Jenna Duronio" initials="JD [19]" lastIdx="1" clrIdx="47">
    <p:extLst/>
  </p:cmAuthor>
  <p:cmAuthor id="6" name="Lauren  Harrison" initials="LH [5]" lastIdx="1" clrIdx="5">
    <p:extLst/>
  </p:cmAuthor>
  <p:cmAuthor id="7" name="Lauren  Harrison" initials="LH [6]" lastIdx="1" clrIdx="6">
    <p:extLst/>
  </p:cmAuthor>
  <p:cmAuthor id="8" name="Lauren  Harrison" initials="LH [7]" lastIdx="1" clrIdx="7">
    <p:extLst/>
  </p:cmAuthor>
  <p:cmAuthor id="9" name="Geena Osowski" initials="GO" lastIdx="1" clrIdx="8">
    <p:extLst/>
  </p:cmAuthor>
  <p:cmAuthor id="10" name="Geena Osowski" initials="GO [2]" lastIdx="1" clrIdx="9">
    <p:extLst/>
  </p:cmAuthor>
  <p:cmAuthor id="11" name="Geena Osowski" initials="GO [3]" lastIdx="1" clrIdx="10">
    <p:extLst/>
  </p:cmAuthor>
  <p:cmAuthor id="12" name="Geena Osowski" initials="GO [4]" lastIdx="1" clrIdx="11">
    <p:extLst/>
  </p:cmAuthor>
  <p:cmAuthor id="13" name="Geena Osowski" initials="GO [5]" lastIdx="1" clrIdx="12">
    <p:extLst/>
  </p:cmAuthor>
  <p:cmAuthor id="14" name="Geena Osowski" initials="GO [6]" lastIdx="1" clrIdx="13">
    <p:extLst/>
  </p:cmAuthor>
  <p:cmAuthor id="15" name="Shelby Seyburn" initials="SS" lastIdx="1" clrIdx="14">
    <p:extLst/>
  </p:cmAuthor>
  <p:cmAuthor id="16" name="Shelby Seyburn" initials="SS [2]" lastIdx="1" clrIdx="15">
    <p:extLst/>
  </p:cmAuthor>
  <p:cmAuthor id="17" name="Shelby Seyburn" initials="SS [3]" lastIdx="1" clrIdx="16">
    <p:extLst/>
  </p:cmAuthor>
  <p:cmAuthor id="18" name="Shelby Seyburn" initials="SS [4]" lastIdx="1" clrIdx="17">
    <p:extLst/>
  </p:cmAuthor>
  <p:cmAuthor id="19" name="Shelby Seyburn" initials="SS [5]" lastIdx="1" clrIdx="18">
    <p:extLst/>
  </p:cmAuthor>
  <p:cmAuthor id="20" name="Shelby Seyburn" initials="SS [6]" lastIdx="1" clrIdx="19">
    <p:extLst/>
  </p:cmAuthor>
  <p:cmAuthor id="21" name="Shelby Seyburn" initials="SS [7]" lastIdx="1" clrIdx="20">
    <p:extLst/>
  </p:cmAuthor>
  <p:cmAuthor id="22" name="Shelby Seyburn" initials="SS [8]" lastIdx="1" clrIdx="21">
    <p:extLst/>
  </p:cmAuthor>
  <p:cmAuthor id="23" name="Shelby Seyburn" initials="SS [9]" lastIdx="1" clrIdx="22">
    <p:extLst/>
  </p:cmAuthor>
  <p:cmAuthor id="24" name="Shelby Seyburn" initials="SS [10]" lastIdx="1" clrIdx="23">
    <p:extLst/>
  </p:cmAuthor>
  <p:cmAuthor id="25" name="Shelby Seyburn" initials="SS [11]" lastIdx="1" clrIdx="24">
    <p:extLst/>
  </p:cmAuthor>
  <p:cmAuthor id="26" name="Shelby Seyburn" initials="SS [12]" lastIdx="1" clrIdx="25">
    <p:extLst/>
  </p:cmAuthor>
  <p:cmAuthor id="27" name="Shelby Seyburn" initials="SS [13]" lastIdx="1" clrIdx="26">
    <p:extLst/>
  </p:cmAuthor>
  <p:cmAuthor id="28" name="Shelby Seyburn" initials="SS [14]" lastIdx="1" clrIdx="27">
    <p:extLst/>
  </p:cmAuthor>
  <p:cmAuthor id="29" name="Shelby Seyburn" initials="SS [15]" lastIdx="1" clrIdx="28">
    <p:extLst/>
  </p:cmAuthor>
  <p:cmAuthor id="30" name="Jenna Duronio" initials="JD" lastIdx="1" clrIdx="29">
    <p:extLst/>
  </p:cmAuthor>
  <p:cmAuthor id="31" name="Jenna Duronio" initials="JD [2]" lastIdx="1" clrIdx="30">
    <p:extLst/>
  </p:cmAuthor>
  <p:cmAuthor id="32" name="Jenna Duronio" initials="JD [3]" lastIdx="1" clrIdx="31">
    <p:extLst/>
  </p:cmAuthor>
  <p:cmAuthor id="33" name="Jenna Duronio" initials="JD [4]" lastIdx="1" clrIdx="32">
    <p:extLst/>
  </p:cmAuthor>
  <p:cmAuthor id="34" name="Jenna Duronio" initials="JD [5]" lastIdx="1" clrIdx="33">
    <p:extLst/>
  </p:cmAuthor>
  <p:cmAuthor id="35" name="Jenna Duronio" initials="JD [6]" lastIdx="1" clrIdx="34">
    <p:extLst/>
  </p:cmAuthor>
  <p:cmAuthor id="36" name="Jenna Duronio" initials="JD [7]" lastIdx="1" clrIdx="35">
    <p:extLst/>
  </p:cmAuthor>
  <p:cmAuthor id="37" name="Jenna Duronio" initials="JD [8]" lastIdx="1" clrIdx="36">
    <p:extLst/>
  </p:cmAuthor>
  <p:cmAuthor id="38" name="Jenna Duronio" initials="JD [9]" lastIdx="1" clrIdx="37">
    <p:extLst/>
  </p:cmAuthor>
  <p:cmAuthor id="39" name="Jenna Duronio" initials="JD [10]" lastIdx="1" clrIdx="38">
    <p:extLst/>
  </p:cmAuthor>
  <p:cmAuthor id="40" name="Jenna Duronio" initials="JD [11]" lastIdx="1" clrIdx="39">
    <p:extLst/>
  </p:cmAuthor>
  <p:cmAuthor id="41" name="Jenna Duronio" initials="JD [12]" lastIdx="1" clrIdx="40">
    <p:extLst/>
  </p:cmAuthor>
  <p:cmAuthor id="42" name="Jenna Duronio" initials="JD [13]" lastIdx="1" clrIdx="4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E2F0D9"/>
    <a:srgbClr val="E1E978"/>
    <a:srgbClr val="C3D081"/>
    <a:srgbClr val="EEAC94"/>
    <a:srgbClr val="E7A68E"/>
    <a:srgbClr val="D08D85"/>
    <a:srgbClr val="D4E9EE"/>
    <a:srgbClr val="9CA317"/>
    <a:srgbClr val="D07F5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172" autoAdjust="0"/>
    <p:restoredTop sz="91166" autoAdjust="0"/>
  </p:normalViewPr>
  <p:slideViewPr>
    <p:cSldViewPr snapToGrid="0" snapToObjects="1">
      <p:cViewPr varScale="1">
        <p:scale>
          <a:sx n="27" d="100"/>
          <a:sy n="27" d="100"/>
        </p:scale>
        <p:origin x="2166" y="162"/>
      </p:cViewPr>
      <p:guideLst>
        <p:guide orient="horz" pos="1036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2400" b="1" u="none" dirty="0">
                <a:solidFill>
                  <a:schemeClr val="tx1"/>
                </a:solidFill>
                <a:latin typeface="Times New Roman" panose="02020603050405020304" pitchFamily="18" charset="0"/>
                <a:cs typeface="Times New Roman" panose="02020603050405020304" pitchFamily="18" charset="0"/>
              </a:rPr>
              <a:t>Total PTG</a:t>
            </a:r>
          </a:p>
        </c:rich>
      </c:tx>
      <c:layout>
        <c:manualLayout>
          <c:xMode val="edge"/>
          <c:yMode val="edge"/>
          <c:x val="0.10227744928420369"/>
          <c:y val="4.1372200334196932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5.9553295480011877E-2"/>
          <c:y val="0.11945286786632522"/>
          <c:w val="0.63199938304227332"/>
          <c:h val="0.73088678287322117"/>
        </c:manualLayout>
      </c:layout>
      <c:barChart>
        <c:barDir val="col"/>
        <c:grouping val="clustered"/>
        <c:varyColors val="0"/>
        <c:ser>
          <c:idx val="0"/>
          <c:order val="0"/>
          <c:tx>
            <c:strRef>
              <c:f>Sheet1!$B$1</c:f>
              <c:strCache>
                <c:ptCount val="1"/>
                <c:pt idx="0">
                  <c:v>Dogs</c:v>
                </c:pt>
              </c:strCache>
            </c:strRef>
          </c:tx>
          <c:spPr>
            <a:gradFill rotWithShape="1">
              <a:gsLst>
                <a:gs pos="0">
                  <a:schemeClr val="accent1">
                    <a:tint val="58000"/>
                    <a:satMod val="103000"/>
                    <a:lumMod val="102000"/>
                    <a:tint val="94000"/>
                  </a:schemeClr>
                </a:gs>
                <a:gs pos="50000">
                  <a:schemeClr val="accent1">
                    <a:tint val="58000"/>
                    <a:satMod val="110000"/>
                    <a:lumMod val="100000"/>
                    <a:shade val="100000"/>
                  </a:schemeClr>
                </a:gs>
                <a:gs pos="100000">
                  <a:schemeClr val="accent1">
                    <a:tint val="58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1"/>
                <c:pt idx="0">
                  <c:v>Total PTG</c:v>
                </c:pt>
              </c:strCache>
            </c:strRef>
          </c:cat>
          <c:val>
            <c:numRef>
              <c:f>Sheet1!$B$2:$B$5</c:f>
              <c:numCache>
                <c:formatCode>General</c:formatCode>
                <c:ptCount val="1"/>
                <c:pt idx="0">
                  <c:v>34.1</c:v>
                </c:pt>
              </c:numCache>
            </c:numRef>
          </c:val>
          <c:extLst>
            <c:ext xmlns:c16="http://schemas.microsoft.com/office/drawing/2014/chart" uri="{C3380CC4-5D6E-409C-BE32-E72D297353CC}">
              <c16:uniqueId val="{00000000-4212-4729-80AC-BB53F3630DE2}"/>
            </c:ext>
          </c:extLst>
        </c:ser>
        <c:ser>
          <c:idx val="1"/>
          <c:order val="1"/>
          <c:tx>
            <c:strRef>
              <c:f>Sheet1!$C$1</c:f>
              <c:strCache>
                <c:ptCount val="1"/>
                <c:pt idx="0">
                  <c:v>Cats</c:v>
                </c:pt>
              </c:strCache>
            </c:strRef>
          </c:tx>
          <c:spPr>
            <a:gradFill rotWithShape="1">
              <a:gsLst>
                <a:gs pos="0">
                  <a:schemeClr val="accent1">
                    <a:tint val="86000"/>
                    <a:satMod val="103000"/>
                    <a:lumMod val="102000"/>
                    <a:tint val="94000"/>
                  </a:schemeClr>
                </a:gs>
                <a:gs pos="50000">
                  <a:schemeClr val="accent1">
                    <a:tint val="86000"/>
                    <a:satMod val="110000"/>
                    <a:lumMod val="100000"/>
                    <a:shade val="100000"/>
                  </a:schemeClr>
                </a:gs>
                <a:gs pos="100000">
                  <a:schemeClr val="accent1">
                    <a:tint val="8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1"/>
                <c:pt idx="0">
                  <c:v>Total PTG</c:v>
                </c:pt>
              </c:strCache>
            </c:strRef>
          </c:cat>
          <c:val>
            <c:numRef>
              <c:f>Sheet1!$C$2:$C$5</c:f>
              <c:numCache>
                <c:formatCode>General</c:formatCode>
                <c:ptCount val="1"/>
                <c:pt idx="0">
                  <c:v>28.2</c:v>
                </c:pt>
              </c:numCache>
            </c:numRef>
          </c:val>
          <c:extLst>
            <c:ext xmlns:c16="http://schemas.microsoft.com/office/drawing/2014/chart" uri="{C3380CC4-5D6E-409C-BE32-E72D297353CC}">
              <c16:uniqueId val="{00000001-4212-4729-80AC-BB53F3630DE2}"/>
            </c:ext>
          </c:extLst>
        </c:ser>
        <c:ser>
          <c:idx val="2"/>
          <c:order val="2"/>
          <c:tx>
            <c:strRef>
              <c:f>Sheet1!$D$1</c:f>
              <c:strCache>
                <c:ptCount val="1"/>
                <c:pt idx="0">
                  <c:v>Multiple Species</c:v>
                </c:pt>
              </c:strCache>
            </c:strRef>
          </c:tx>
          <c:spPr>
            <a:gradFill rotWithShape="1">
              <a:gsLst>
                <a:gs pos="0">
                  <a:schemeClr val="accent1">
                    <a:shade val="86000"/>
                    <a:satMod val="103000"/>
                    <a:lumMod val="102000"/>
                    <a:tint val="94000"/>
                  </a:schemeClr>
                </a:gs>
                <a:gs pos="50000">
                  <a:schemeClr val="accent1">
                    <a:shade val="86000"/>
                    <a:satMod val="110000"/>
                    <a:lumMod val="100000"/>
                    <a:shade val="100000"/>
                  </a:schemeClr>
                </a:gs>
                <a:gs pos="100000">
                  <a:schemeClr val="accent1">
                    <a:shade val="8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1"/>
                <c:pt idx="0">
                  <c:v>Total PTG</c:v>
                </c:pt>
              </c:strCache>
            </c:strRef>
          </c:cat>
          <c:val>
            <c:numRef>
              <c:f>Sheet1!$D$2:$D$5</c:f>
              <c:numCache>
                <c:formatCode>General</c:formatCode>
                <c:ptCount val="1"/>
                <c:pt idx="0">
                  <c:v>31.63</c:v>
                </c:pt>
              </c:numCache>
            </c:numRef>
          </c:val>
          <c:extLst>
            <c:ext xmlns:c16="http://schemas.microsoft.com/office/drawing/2014/chart" uri="{C3380CC4-5D6E-409C-BE32-E72D297353CC}">
              <c16:uniqueId val="{00000002-4212-4729-80AC-BB53F3630DE2}"/>
            </c:ext>
          </c:extLst>
        </c:ser>
        <c:ser>
          <c:idx val="3"/>
          <c:order val="3"/>
          <c:tx>
            <c:strRef>
              <c:f>Sheet1!$E$1</c:f>
              <c:strCache>
                <c:ptCount val="1"/>
                <c:pt idx="0">
                  <c:v>Birds/Small mammals</c:v>
                </c:pt>
              </c:strCache>
            </c:strRef>
          </c:tx>
          <c:spPr>
            <a:gradFill rotWithShape="1">
              <a:gsLst>
                <a:gs pos="0">
                  <a:schemeClr val="accent1">
                    <a:shade val="58000"/>
                    <a:satMod val="103000"/>
                    <a:lumMod val="102000"/>
                    <a:tint val="94000"/>
                  </a:schemeClr>
                </a:gs>
                <a:gs pos="50000">
                  <a:schemeClr val="accent1">
                    <a:shade val="58000"/>
                    <a:satMod val="110000"/>
                    <a:lumMod val="100000"/>
                    <a:shade val="100000"/>
                  </a:schemeClr>
                </a:gs>
                <a:gs pos="100000">
                  <a:schemeClr val="accent1">
                    <a:shade val="58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1"/>
                <c:pt idx="0">
                  <c:v>Total PTG</c:v>
                </c:pt>
              </c:strCache>
            </c:strRef>
          </c:cat>
          <c:val>
            <c:numRef>
              <c:f>Sheet1!$E$2:$E$5</c:f>
              <c:numCache>
                <c:formatCode>General</c:formatCode>
                <c:ptCount val="1"/>
                <c:pt idx="0">
                  <c:v>28.22</c:v>
                </c:pt>
              </c:numCache>
            </c:numRef>
          </c:val>
          <c:extLst>
            <c:ext xmlns:c16="http://schemas.microsoft.com/office/drawing/2014/chart" uri="{C3380CC4-5D6E-409C-BE32-E72D297353CC}">
              <c16:uniqueId val="{00000003-4212-4729-80AC-BB53F3630DE2}"/>
            </c:ext>
          </c:extLst>
        </c:ser>
        <c:dLbls>
          <c:dLblPos val="outEnd"/>
          <c:showLegendKey val="0"/>
          <c:showVal val="1"/>
          <c:showCatName val="0"/>
          <c:showSerName val="0"/>
          <c:showPercent val="0"/>
          <c:showBubbleSize val="0"/>
        </c:dLbls>
        <c:gapWidth val="100"/>
        <c:overlap val="-24"/>
        <c:axId val="1267900704"/>
        <c:axId val="1270582864"/>
      </c:barChart>
      <c:catAx>
        <c:axId val="12679007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crossAx val="1270582864"/>
        <c:crosses val="autoZero"/>
        <c:auto val="1"/>
        <c:lblAlgn val="ctr"/>
        <c:lblOffset val="100"/>
        <c:noMultiLvlLbl val="0"/>
      </c:catAx>
      <c:valAx>
        <c:axId val="1270582864"/>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2679007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Entry>
      <c:legendEntry>
        <c:idx val="3"/>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Entry>
      <c:layout>
        <c:manualLayout>
          <c:xMode val="edge"/>
          <c:yMode val="edge"/>
          <c:x val="4.5094016174805837E-2"/>
          <c:y val="0.94096671181391744"/>
          <c:w val="0.89999998197236397"/>
          <c:h val="5.729484447578605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2400">
                <a:solidFill>
                  <a:schemeClr val="tx1"/>
                </a:solidFill>
                <a:latin typeface="Times New Roman" panose="02020603050405020304" pitchFamily="18" charset="0"/>
                <a:cs typeface="Times New Roman" panose="02020603050405020304" pitchFamily="18" charset="0"/>
              </a:rPr>
              <a:t>Domains of PTG</a:t>
            </a:r>
          </a:p>
        </c:rich>
      </c:tx>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Sheet1!$B$1</c:f>
              <c:strCache>
                <c:ptCount val="1"/>
                <c:pt idx="0">
                  <c:v>Dogs</c:v>
                </c:pt>
              </c:strCache>
            </c:strRef>
          </c:tx>
          <c:spPr>
            <a:gradFill rotWithShape="1">
              <a:gsLst>
                <a:gs pos="0">
                  <a:schemeClr val="accent1">
                    <a:tint val="58000"/>
                    <a:satMod val="103000"/>
                    <a:lumMod val="102000"/>
                    <a:tint val="94000"/>
                  </a:schemeClr>
                </a:gs>
                <a:gs pos="50000">
                  <a:schemeClr val="accent1">
                    <a:tint val="58000"/>
                    <a:satMod val="110000"/>
                    <a:lumMod val="100000"/>
                    <a:shade val="100000"/>
                  </a:schemeClr>
                </a:gs>
                <a:gs pos="100000">
                  <a:schemeClr val="accent1">
                    <a:tint val="58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Sheet1!$A$2:$A$3</c:f>
              <c:strCache>
                <c:ptCount val="2"/>
                <c:pt idx="0">
                  <c:v>Personal Strength</c:v>
                </c:pt>
                <c:pt idx="1">
                  <c:v>Appreciation of Life</c:v>
                </c:pt>
              </c:strCache>
            </c:strRef>
          </c:cat>
          <c:val>
            <c:numRef>
              <c:f>Sheet1!$B$2:$B$3</c:f>
              <c:numCache>
                <c:formatCode>General</c:formatCode>
                <c:ptCount val="2"/>
                <c:pt idx="0">
                  <c:v>7.55</c:v>
                </c:pt>
                <c:pt idx="1">
                  <c:v>7.69</c:v>
                </c:pt>
              </c:numCache>
            </c:numRef>
          </c:val>
          <c:extLst>
            <c:ext xmlns:c16="http://schemas.microsoft.com/office/drawing/2014/chart" uri="{C3380CC4-5D6E-409C-BE32-E72D297353CC}">
              <c16:uniqueId val="{00000000-B34C-4748-8FAC-67BD15B01258}"/>
            </c:ext>
          </c:extLst>
        </c:ser>
        <c:ser>
          <c:idx val="1"/>
          <c:order val="1"/>
          <c:tx>
            <c:strRef>
              <c:f>Sheet1!$C$1</c:f>
              <c:strCache>
                <c:ptCount val="1"/>
                <c:pt idx="0">
                  <c:v>Cats</c:v>
                </c:pt>
              </c:strCache>
            </c:strRef>
          </c:tx>
          <c:spPr>
            <a:gradFill rotWithShape="1">
              <a:gsLst>
                <a:gs pos="0">
                  <a:schemeClr val="accent1">
                    <a:tint val="86000"/>
                    <a:satMod val="103000"/>
                    <a:lumMod val="102000"/>
                    <a:tint val="94000"/>
                  </a:schemeClr>
                </a:gs>
                <a:gs pos="50000">
                  <a:schemeClr val="accent1">
                    <a:tint val="86000"/>
                    <a:satMod val="110000"/>
                    <a:lumMod val="100000"/>
                    <a:shade val="100000"/>
                  </a:schemeClr>
                </a:gs>
                <a:gs pos="100000">
                  <a:schemeClr val="accent1">
                    <a:tint val="8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Sheet1!$A$2:$A$3</c:f>
              <c:strCache>
                <c:ptCount val="2"/>
                <c:pt idx="0">
                  <c:v>Personal Strength</c:v>
                </c:pt>
                <c:pt idx="1">
                  <c:v>Appreciation of Life</c:v>
                </c:pt>
              </c:strCache>
            </c:strRef>
          </c:cat>
          <c:val>
            <c:numRef>
              <c:f>Sheet1!$C$2:$C$3</c:f>
              <c:numCache>
                <c:formatCode>General</c:formatCode>
                <c:ptCount val="2"/>
                <c:pt idx="0">
                  <c:v>5.8</c:v>
                </c:pt>
                <c:pt idx="1">
                  <c:v>6.88</c:v>
                </c:pt>
              </c:numCache>
            </c:numRef>
          </c:val>
          <c:extLst>
            <c:ext xmlns:c16="http://schemas.microsoft.com/office/drawing/2014/chart" uri="{C3380CC4-5D6E-409C-BE32-E72D297353CC}">
              <c16:uniqueId val="{00000001-B34C-4748-8FAC-67BD15B01258}"/>
            </c:ext>
          </c:extLst>
        </c:ser>
        <c:ser>
          <c:idx val="2"/>
          <c:order val="2"/>
          <c:tx>
            <c:strRef>
              <c:f>Sheet1!$D$1</c:f>
              <c:strCache>
                <c:ptCount val="1"/>
                <c:pt idx="0">
                  <c:v>Multiple Species</c:v>
                </c:pt>
              </c:strCache>
            </c:strRef>
          </c:tx>
          <c:spPr>
            <a:gradFill rotWithShape="1">
              <a:gsLst>
                <a:gs pos="0">
                  <a:schemeClr val="accent1">
                    <a:shade val="86000"/>
                    <a:satMod val="103000"/>
                    <a:lumMod val="102000"/>
                    <a:tint val="94000"/>
                  </a:schemeClr>
                </a:gs>
                <a:gs pos="50000">
                  <a:schemeClr val="accent1">
                    <a:shade val="86000"/>
                    <a:satMod val="110000"/>
                    <a:lumMod val="100000"/>
                    <a:shade val="100000"/>
                  </a:schemeClr>
                </a:gs>
                <a:gs pos="100000">
                  <a:schemeClr val="accent1">
                    <a:shade val="8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Sheet1!$A$2:$A$3</c:f>
              <c:strCache>
                <c:ptCount val="2"/>
                <c:pt idx="0">
                  <c:v>Personal Strength</c:v>
                </c:pt>
                <c:pt idx="1">
                  <c:v>Appreciation of Life</c:v>
                </c:pt>
              </c:strCache>
            </c:strRef>
          </c:cat>
          <c:val>
            <c:numRef>
              <c:f>Sheet1!$D$2:$D$3</c:f>
              <c:numCache>
                <c:formatCode>General</c:formatCode>
                <c:ptCount val="2"/>
                <c:pt idx="0">
                  <c:v>7.26</c:v>
                </c:pt>
                <c:pt idx="1">
                  <c:v>6.99</c:v>
                </c:pt>
              </c:numCache>
            </c:numRef>
          </c:val>
          <c:extLst>
            <c:ext xmlns:c16="http://schemas.microsoft.com/office/drawing/2014/chart" uri="{C3380CC4-5D6E-409C-BE32-E72D297353CC}">
              <c16:uniqueId val="{00000002-B34C-4748-8FAC-67BD15B01258}"/>
            </c:ext>
          </c:extLst>
        </c:ser>
        <c:ser>
          <c:idx val="3"/>
          <c:order val="3"/>
          <c:tx>
            <c:strRef>
              <c:f>Sheet1!$E$1</c:f>
              <c:strCache>
                <c:ptCount val="1"/>
                <c:pt idx="0">
                  <c:v>Birds/Small Mammals</c:v>
                </c:pt>
              </c:strCache>
            </c:strRef>
          </c:tx>
          <c:spPr>
            <a:gradFill rotWithShape="1">
              <a:gsLst>
                <a:gs pos="0">
                  <a:schemeClr val="accent1">
                    <a:shade val="58000"/>
                    <a:satMod val="103000"/>
                    <a:lumMod val="102000"/>
                    <a:tint val="94000"/>
                  </a:schemeClr>
                </a:gs>
                <a:gs pos="50000">
                  <a:schemeClr val="accent1">
                    <a:shade val="58000"/>
                    <a:satMod val="110000"/>
                    <a:lumMod val="100000"/>
                    <a:shade val="100000"/>
                  </a:schemeClr>
                </a:gs>
                <a:gs pos="100000">
                  <a:schemeClr val="accent1">
                    <a:shade val="58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Sheet1!$A$2:$A$3</c:f>
              <c:strCache>
                <c:ptCount val="2"/>
                <c:pt idx="0">
                  <c:v>Personal Strength</c:v>
                </c:pt>
                <c:pt idx="1">
                  <c:v>Appreciation of Life</c:v>
                </c:pt>
              </c:strCache>
            </c:strRef>
          </c:cat>
          <c:val>
            <c:numRef>
              <c:f>Sheet1!$E$2:$E$3</c:f>
              <c:numCache>
                <c:formatCode>General</c:formatCode>
                <c:ptCount val="2"/>
                <c:pt idx="0">
                  <c:v>6.5</c:v>
                </c:pt>
                <c:pt idx="1">
                  <c:v>5.78</c:v>
                </c:pt>
              </c:numCache>
            </c:numRef>
          </c:val>
          <c:extLst>
            <c:ext xmlns:c16="http://schemas.microsoft.com/office/drawing/2014/chart" uri="{C3380CC4-5D6E-409C-BE32-E72D297353CC}">
              <c16:uniqueId val="{00000003-B34C-4748-8FAC-67BD15B01258}"/>
            </c:ext>
          </c:extLst>
        </c:ser>
        <c:dLbls>
          <c:dLblPos val="outEnd"/>
          <c:showLegendKey val="0"/>
          <c:showVal val="1"/>
          <c:showCatName val="0"/>
          <c:showSerName val="0"/>
          <c:showPercent val="0"/>
          <c:showBubbleSize val="0"/>
        </c:dLbls>
        <c:gapWidth val="100"/>
        <c:overlap val="-24"/>
        <c:axId val="809727824"/>
        <c:axId val="1270573296"/>
      </c:barChart>
      <c:catAx>
        <c:axId val="8097278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crossAx val="1270573296"/>
        <c:crosses val="autoZero"/>
        <c:auto val="1"/>
        <c:lblAlgn val="ctr"/>
        <c:lblOffset val="100"/>
        <c:noMultiLvlLbl val="0"/>
      </c:catAx>
      <c:valAx>
        <c:axId val="127057329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097278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E24F06-BBBD-684E-900A-4CC1D907E631}" type="datetimeFigureOut">
              <a:rPr lang="en-US" smtClean="0"/>
              <a:pPr/>
              <a:t>7/18/2019</a:t>
            </a:fld>
            <a:endParaRPr lang="en-US" dirty="0"/>
          </a:p>
        </p:txBody>
      </p:sp>
      <p:sp>
        <p:nvSpPr>
          <p:cNvPr id="4" name="Slide Image Placeholder 3"/>
          <p:cNvSpPr>
            <a:spLocks noGrp="1" noRot="1" noChangeAspect="1"/>
          </p:cNvSpPr>
          <p:nvPr>
            <p:ph type="sldImg" idx="2"/>
          </p:nvPr>
        </p:nvSpPr>
        <p:spPr>
          <a:xfrm>
            <a:off x="1428750" y="685800"/>
            <a:ext cx="40005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9264B2-2D59-6F40-A394-0F026F938D73}" type="slidenum">
              <a:rPr lang="en-US" smtClean="0"/>
              <a:pPr/>
              <a:t>‹#›</a:t>
            </a:fld>
            <a:endParaRPr lang="en-US" dirty="0"/>
          </a:p>
        </p:txBody>
      </p:sp>
    </p:spTree>
    <p:extLst>
      <p:ext uri="{BB962C8B-B14F-4D97-AF65-F5344CB8AC3E}">
        <p14:creationId xmlns:p14="http://schemas.microsoft.com/office/powerpoint/2010/main" val="1686162012"/>
      </p:ext>
    </p:extLst>
  </p:cSld>
  <p:clrMap bg1="lt1" tx1="dk1" bg2="lt2" tx2="dk2" accent1="accent1" accent2="accent2" accent3="accent3" accent4="accent4" accent5="accent5" accent6="accent6" hlink="hlink" folHlink="folHlink"/>
  <p:notesStyle>
    <a:lvl1pPr marL="0" algn="l" defTabSz="540318" rtl="0" eaLnBrk="1" latinLnBrk="0" hangingPunct="1">
      <a:defRPr sz="1418" kern="1200">
        <a:solidFill>
          <a:schemeClr val="tx1"/>
        </a:solidFill>
        <a:latin typeface="+mn-lt"/>
        <a:ea typeface="+mn-ea"/>
        <a:cs typeface="+mn-cs"/>
      </a:defRPr>
    </a:lvl1pPr>
    <a:lvl2pPr marL="540318" algn="l" defTabSz="540318" rtl="0" eaLnBrk="1" latinLnBrk="0" hangingPunct="1">
      <a:defRPr sz="1418" kern="1200">
        <a:solidFill>
          <a:schemeClr val="tx1"/>
        </a:solidFill>
        <a:latin typeface="+mn-lt"/>
        <a:ea typeface="+mn-ea"/>
        <a:cs typeface="+mn-cs"/>
      </a:defRPr>
    </a:lvl2pPr>
    <a:lvl3pPr marL="1080638" algn="l" defTabSz="540318" rtl="0" eaLnBrk="1" latinLnBrk="0" hangingPunct="1">
      <a:defRPr sz="1418" kern="1200">
        <a:solidFill>
          <a:schemeClr val="tx1"/>
        </a:solidFill>
        <a:latin typeface="+mn-lt"/>
        <a:ea typeface="+mn-ea"/>
        <a:cs typeface="+mn-cs"/>
      </a:defRPr>
    </a:lvl3pPr>
    <a:lvl4pPr marL="1620956" algn="l" defTabSz="540318" rtl="0" eaLnBrk="1" latinLnBrk="0" hangingPunct="1">
      <a:defRPr sz="1418" kern="1200">
        <a:solidFill>
          <a:schemeClr val="tx1"/>
        </a:solidFill>
        <a:latin typeface="+mn-lt"/>
        <a:ea typeface="+mn-ea"/>
        <a:cs typeface="+mn-cs"/>
      </a:defRPr>
    </a:lvl4pPr>
    <a:lvl5pPr marL="2161276" algn="l" defTabSz="540318" rtl="0" eaLnBrk="1" latinLnBrk="0" hangingPunct="1">
      <a:defRPr sz="1418" kern="1200">
        <a:solidFill>
          <a:schemeClr val="tx1"/>
        </a:solidFill>
        <a:latin typeface="+mn-lt"/>
        <a:ea typeface="+mn-ea"/>
        <a:cs typeface="+mn-cs"/>
      </a:defRPr>
    </a:lvl5pPr>
    <a:lvl6pPr marL="2701594" algn="l" defTabSz="540318" rtl="0" eaLnBrk="1" latinLnBrk="0" hangingPunct="1">
      <a:defRPr sz="1418" kern="1200">
        <a:solidFill>
          <a:schemeClr val="tx1"/>
        </a:solidFill>
        <a:latin typeface="+mn-lt"/>
        <a:ea typeface="+mn-ea"/>
        <a:cs typeface="+mn-cs"/>
      </a:defRPr>
    </a:lvl6pPr>
    <a:lvl7pPr marL="3241914" algn="l" defTabSz="540318" rtl="0" eaLnBrk="1" latinLnBrk="0" hangingPunct="1">
      <a:defRPr sz="1418" kern="1200">
        <a:solidFill>
          <a:schemeClr val="tx1"/>
        </a:solidFill>
        <a:latin typeface="+mn-lt"/>
        <a:ea typeface="+mn-ea"/>
        <a:cs typeface="+mn-cs"/>
      </a:defRPr>
    </a:lvl7pPr>
    <a:lvl8pPr marL="3782232" algn="l" defTabSz="540318" rtl="0" eaLnBrk="1" latinLnBrk="0" hangingPunct="1">
      <a:defRPr sz="1418" kern="1200">
        <a:solidFill>
          <a:schemeClr val="tx1"/>
        </a:solidFill>
        <a:latin typeface="+mn-lt"/>
        <a:ea typeface="+mn-ea"/>
        <a:cs typeface="+mn-cs"/>
      </a:defRPr>
    </a:lvl8pPr>
    <a:lvl9pPr marL="4322552" algn="l" defTabSz="540318" rtl="0" eaLnBrk="1" latinLnBrk="0" hangingPunct="1">
      <a:defRPr sz="141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0" y="685800"/>
            <a:ext cx="4000500" cy="3429000"/>
          </a:xfrm>
        </p:spPr>
      </p:sp>
      <p:sp>
        <p:nvSpPr>
          <p:cNvPr id="3" name="Notes Placeholder 2"/>
          <p:cNvSpPr>
            <a:spLocks noGrp="1"/>
          </p:cNvSpPr>
          <p:nvPr>
            <p:ph type="body" idx="1"/>
          </p:nvPr>
        </p:nvSpPr>
        <p:spPr/>
        <p:txBody>
          <a:bodyPr/>
          <a:lstStyle/>
          <a:p>
            <a:r>
              <a:rPr lang="en-US" baseline="0" dirty="0"/>
              <a:t>Abstract: Check if there are any abstract requirements. Usually we put an abstract on the posters, even if small. However, if you do not need one an don’t want one should be fine. </a:t>
            </a:r>
          </a:p>
          <a:p>
            <a:r>
              <a:rPr lang="en-US" baseline="0" dirty="0"/>
              <a:t>Introduction: For the significance, I wouldn’t say no research because someone might have we just don’t know!, but few research have . . . (a common phrase in manuscripts)</a:t>
            </a:r>
          </a:p>
        </p:txBody>
      </p:sp>
      <p:sp>
        <p:nvSpPr>
          <p:cNvPr id="4" name="Slide Number Placeholder 3"/>
          <p:cNvSpPr>
            <a:spLocks noGrp="1"/>
          </p:cNvSpPr>
          <p:nvPr>
            <p:ph type="sldNum" sz="quarter" idx="10"/>
          </p:nvPr>
        </p:nvSpPr>
        <p:spPr/>
        <p:txBody>
          <a:bodyPr/>
          <a:lstStyle/>
          <a:p>
            <a:fld id="{F59264B2-2D59-6F40-A394-0F026F938D73}" type="slidenum">
              <a:rPr lang="en-US" smtClean="0"/>
              <a:pPr/>
              <a:t>1</a:t>
            </a:fld>
            <a:endParaRPr lang="en-US" dirty="0"/>
          </a:p>
        </p:txBody>
      </p:sp>
    </p:spTree>
    <p:extLst>
      <p:ext uri="{BB962C8B-B14F-4D97-AF65-F5344CB8AC3E}">
        <p14:creationId xmlns:p14="http://schemas.microsoft.com/office/powerpoint/2010/main" val="365563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smtClean="0"/>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63372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133087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smtClean="0"/>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401079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61498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48296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01847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472671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219125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smtClean="0"/>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960085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178987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639297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719004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3" name="Rounded Rectangle 12"/>
          <p:cNvSpPr/>
          <p:nvPr/>
        </p:nvSpPr>
        <p:spPr>
          <a:xfrm>
            <a:off x="28294888" y="2646580"/>
            <a:ext cx="9954232" cy="24521656"/>
          </a:xfrm>
          <a:prstGeom prst="roundRect">
            <a:avLst>
              <a:gd name="adj" fmla="val 4740"/>
            </a:avLst>
          </a:prstGeom>
          <a:solidFill>
            <a:schemeClr val="accent6">
              <a:lumMod val="20000"/>
              <a:lumOff val="8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42" name="Rounded Rectangle 41"/>
          <p:cNvSpPr/>
          <p:nvPr/>
        </p:nvSpPr>
        <p:spPr>
          <a:xfrm>
            <a:off x="10370186" y="19789691"/>
            <a:ext cx="17781948" cy="12343026"/>
          </a:xfrm>
          <a:prstGeom prst="roundRect">
            <a:avLst>
              <a:gd name="adj" fmla="val 4740"/>
            </a:avLst>
          </a:prstGeom>
          <a:solidFill>
            <a:schemeClr val="accent6">
              <a:lumMod val="20000"/>
              <a:lumOff val="8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33" name="Rounded Rectangle 32"/>
          <p:cNvSpPr/>
          <p:nvPr/>
        </p:nvSpPr>
        <p:spPr>
          <a:xfrm>
            <a:off x="10398285" y="9505956"/>
            <a:ext cx="17753850" cy="10190088"/>
          </a:xfrm>
          <a:prstGeom prst="roundRect">
            <a:avLst>
              <a:gd name="adj" fmla="val 4740"/>
            </a:avLst>
          </a:prstGeom>
          <a:solidFill>
            <a:schemeClr val="accent6">
              <a:lumMod val="40000"/>
              <a:lumOff val="6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8" name="Rounded Rectangle 7"/>
          <p:cNvSpPr/>
          <p:nvPr/>
        </p:nvSpPr>
        <p:spPr>
          <a:xfrm>
            <a:off x="210759" y="15570252"/>
            <a:ext cx="9841858" cy="14327804"/>
          </a:xfrm>
          <a:prstGeom prst="roundRect">
            <a:avLst>
              <a:gd name="adj" fmla="val 4740"/>
            </a:avLst>
          </a:prstGeom>
          <a:solidFill>
            <a:schemeClr val="accent6">
              <a:lumMod val="40000"/>
              <a:lumOff val="6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2" name="TextBox 1"/>
          <p:cNvSpPr txBox="1"/>
          <p:nvPr/>
        </p:nvSpPr>
        <p:spPr>
          <a:xfrm>
            <a:off x="299471" y="15481288"/>
            <a:ext cx="9719182" cy="14414074"/>
          </a:xfrm>
          <a:prstGeom prst="rect">
            <a:avLst/>
          </a:prstGeom>
          <a:noFill/>
        </p:spPr>
        <p:txBody>
          <a:bodyPr wrap="square" rtlCol="0">
            <a:spAutoFit/>
          </a:bodyPr>
          <a:lstStyle/>
          <a:p>
            <a:pPr defTabSz="533370"/>
            <a:endParaRPr lang="en-US" sz="200" dirty="0">
              <a:latin typeface="Times New Roman" charset="0"/>
              <a:ea typeface="Times New Roman" charset="0"/>
              <a:cs typeface="Times New Roman" charset="0"/>
            </a:endParaRPr>
          </a:p>
          <a:p>
            <a:pPr algn="ctr"/>
            <a:r>
              <a:rPr lang="en-US" sz="4666" b="1" dirty="0">
                <a:latin typeface="Times New Roman" charset="0"/>
                <a:ea typeface="Times New Roman" charset="0"/>
                <a:cs typeface="Times New Roman" charset="0"/>
              </a:rPr>
              <a:t>Introduction</a:t>
            </a:r>
          </a:p>
          <a:p>
            <a:r>
              <a:rPr lang="en-US" sz="4666" b="1" dirty="0">
                <a:latin typeface="Times New Roman" charset="0"/>
                <a:ea typeface="Times New Roman" charset="0"/>
                <a:cs typeface="Times New Roman" charset="0"/>
              </a:rPr>
              <a:t>Background</a:t>
            </a:r>
          </a:p>
          <a:p>
            <a:pPr marL="666712" indent="-666712">
              <a:buFont typeface="Arial" panose="020B0604020202020204" pitchFamily="34" charset="0"/>
              <a:buChar char="•"/>
            </a:pPr>
            <a:r>
              <a:rPr lang="en-US" sz="4200" dirty="0">
                <a:latin typeface="Times New Roman" charset="0"/>
                <a:ea typeface="Times New Roman" charset="0"/>
                <a:cs typeface="Times New Roman" charset="0"/>
              </a:rPr>
              <a:t>Posttraumatic Growth (PTG) is the positive psychological change that may be experienced after a highly stressful life event. </a:t>
            </a:r>
            <a:r>
              <a:rPr lang="en-US" sz="2334" dirty="0">
                <a:latin typeface="Times New Roman" panose="02020603050405020304" pitchFamily="18" charset="0"/>
                <a:ea typeface="Times New Roman" charset="0"/>
                <a:cs typeface="Times New Roman" panose="02020603050405020304" pitchFamily="18" charset="0"/>
              </a:rPr>
              <a:t>(</a:t>
            </a:r>
            <a:r>
              <a:rPr lang="en-US" sz="2334" dirty="0">
                <a:latin typeface="Times New Roman" panose="02020603050405020304" pitchFamily="18" charset="0"/>
                <a:cs typeface="Times New Roman" panose="02020603050405020304" pitchFamily="18" charset="0"/>
              </a:rPr>
              <a:t>Tedeschi &amp; Calhoun, 1996)</a:t>
            </a:r>
            <a:endParaRPr lang="en-US" sz="2334" dirty="0">
              <a:latin typeface="Times New Roman" panose="02020603050405020304" pitchFamily="18" charset="0"/>
              <a:ea typeface="Times New Roman" charset="0"/>
              <a:cs typeface="Times New Roman" panose="02020603050405020304" pitchFamily="18" charset="0"/>
            </a:endParaRPr>
          </a:p>
          <a:p>
            <a:pPr marL="666712" indent="-666712">
              <a:buFont typeface="Arial" panose="020B0604020202020204" pitchFamily="34" charset="0"/>
              <a:buChar char="•"/>
            </a:pPr>
            <a:r>
              <a:rPr lang="en-US" sz="4200" dirty="0">
                <a:latin typeface="Times New Roman" charset="0"/>
                <a:ea typeface="Times New Roman" charset="0"/>
                <a:cs typeface="Times New Roman" charset="0"/>
              </a:rPr>
              <a:t>Social support is a key predictor of PTG. </a:t>
            </a:r>
            <a:r>
              <a:rPr lang="en-US" sz="2334" dirty="0">
                <a:latin typeface="Times New Roman" charset="0"/>
                <a:ea typeface="Times New Roman" charset="0"/>
                <a:cs typeface="Times New Roman" charset="0"/>
              </a:rPr>
              <a:t>(Tedeschi &amp; Calhoun, 2004)</a:t>
            </a:r>
          </a:p>
          <a:p>
            <a:pPr marL="666712" indent="-666712">
              <a:buFont typeface="Arial" panose="020B0604020202020204" pitchFamily="34" charset="0"/>
              <a:buChar char="•"/>
            </a:pPr>
            <a:r>
              <a:rPr lang="en-US" sz="4200" dirty="0">
                <a:latin typeface="Times New Roman" charset="0"/>
                <a:ea typeface="Times New Roman" charset="0"/>
                <a:cs typeface="Times New Roman" charset="0"/>
              </a:rPr>
              <a:t>Pet ownership facilitates social </a:t>
            </a:r>
            <a:r>
              <a:rPr lang="en-US" sz="4200" dirty="0">
                <a:latin typeface="Times New Roman" panose="02020603050405020304" pitchFamily="18" charset="0"/>
                <a:ea typeface="Times New Roman" charset="0"/>
                <a:cs typeface="Times New Roman" panose="02020603050405020304" pitchFamily="18" charset="0"/>
              </a:rPr>
              <a:t>support. </a:t>
            </a:r>
            <a:r>
              <a:rPr lang="en-US" sz="2334" dirty="0">
                <a:latin typeface="Times New Roman" panose="02020603050405020304" pitchFamily="18" charset="0"/>
                <a:cs typeface="Times New Roman" panose="02020603050405020304" pitchFamily="18" charset="0"/>
              </a:rPr>
              <a:t>(Wood et al., 2014)</a:t>
            </a:r>
          </a:p>
          <a:p>
            <a:pPr marL="666712" indent="-666712">
              <a:buFont typeface="Arial" panose="020B0604020202020204" pitchFamily="34" charset="0"/>
              <a:buChar char="•"/>
            </a:pPr>
            <a:r>
              <a:rPr lang="en-US" sz="4200" dirty="0">
                <a:latin typeface="Times New Roman" panose="02020603050405020304" pitchFamily="18" charset="0"/>
                <a:cs typeface="Times New Roman" panose="02020603050405020304" pitchFamily="18" charset="0"/>
              </a:rPr>
              <a:t>More time spent with pets corresponded to higher growth in the relational domain of PTG in adolescents. </a:t>
            </a:r>
            <a:r>
              <a:rPr lang="en-US" sz="2334" dirty="0">
                <a:latin typeface="Times New Roman" panose="02020603050405020304" pitchFamily="18" charset="0"/>
                <a:cs typeface="Times New Roman" panose="02020603050405020304" pitchFamily="18" charset="0"/>
              </a:rPr>
              <a:t>(Dominick, </a:t>
            </a:r>
            <a:r>
              <a:rPr lang="en-US" sz="2334" dirty="0" err="1">
                <a:latin typeface="Times New Roman" panose="02020603050405020304" pitchFamily="18" charset="0"/>
                <a:cs typeface="Times New Roman" panose="02020603050405020304" pitchFamily="18" charset="0"/>
              </a:rPr>
              <a:t>Duronio</a:t>
            </a:r>
            <a:r>
              <a:rPr lang="en-US" sz="2334" dirty="0">
                <a:latin typeface="Times New Roman" panose="02020603050405020304" pitchFamily="18" charset="0"/>
                <a:cs typeface="Times New Roman" panose="02020603050405020304" pitchFamily="18" charset="0"/>
              </a:rPr>
              <a:t>, </a:t>
            </a:r>
            <a:r>
              <a:rPr lang="en-US" sz="2334" dirty="0" err="1">
                <a:latin typeface="Times New Roman" panose="02020603050405020304" pitchFamily="18" charset="0"/>
                <a:cs typeface="Times New Roman" panose="02020603050405020304" pitchFamily="18" charset="0"/>
              </a:rPr>
              <a:t>Walenski</a:t>
            </a:r>
            <a:r>
              <a:rPr lang="en-US" sz="2334" dirty="0">
                <a:latin typeface="Times New Roman" panose="02020603050405020304" pitchFamily="18" charset="0"/>
                <a:cs typeface="Times New Roman" panose="02020603050405020304" pitchFamily="18" charset="0"/>
              </a:rPr>
              <a:t>, &amp; Taku, 2017). </a:t>
            </a:r>
            <a:endParaRPr lang="en-US" sz="2334" b="1" dirty="0">
              <a:latin typeface="Times New Roman" panose="02020603050405020304" pitchFamily="18" charset="0"/>
              <a:ea typeface="Times New Roman" charset="0"/>
              <a:cs typeface="Times New Roman" panose="02020603050405020304" pitchFamily="18" charset="0"/>
            </a:endParaRPr>
          </a:p>
          <a:p>
            <a:r>
              <a:rPr lang="en-US" sz="4666" b="1" dirty="0">
                <a:latin typeface="Times New Roman" panose="02020603050405020304" pitchFamily="18" charset="0"/>
                <a:ea typeface="Times New Roman" charset="0"/>
                <a:cs typeface="Times New Roman" panose="02020603050405020304" pitchFamily="18" charset="0"/>
              </a:rPr>
              <a:t>Purpose: </a:t>
            </a:r>
          </a:p>
          <a:p>
            <a:pPr marL="533370" indent="-533370">
              <a:buFont typeface="Arial" panose="020B0604020202020204" pitchFamily="34" charset="0"/>
              <a:buChar char="•"/>
            </a:pPr>
            <a:r>
              <a:rPr lang="en-US" sz="4200" dirty="0">
                <a:latin typeface="Times New Roman" panose="02020603050405020304" pitchFamily="18" charset="0"/>
                <a:cs typeface="Times New Roman" panose="02020603050405020304" pitchFamily="18" charset="0"/>
              </a:rPr>
              <a:t>To asses the impact of species of pets on PTG (total and domains) in undergraduates.  </a:t>
            </a:r>
            <a:endParaRPr lang="en-US" sz="4200" b="1" dirty="0">
              <a:latin typeface="Times New Roman" panose="02020603050405020304" pitchFamily="18" charset="0"/>
              <a:ea typeface="Times New Roman" charset="0"/>
              <a:cs typeface="Times New Roman" panose="02020603050405020304" pitchFamily="18" charset="0"/>
            </a:endParaRPr>
          </a:p>
          <a:p>
            <a:r>
              <a:rPr lang="en-US" sz="4666" b="1" dirty="0">
                <a:latin typeface="Times New Roman" panose="02020603050405020304" pitchFamily="18" charset="0"/>
                <a:ea typeface="Times New Roman" charset="0"/>
                <a:cs typeface="Times New Roman" panose="02020603050405020304" pitchFamily="18" charset="0"/>
              </a:rPr>
              <a:t>Hypothesis:</a:t>
            </a:r>
          </a:p>
          <a:p>
            <a:pPr marL="533370" indent="-533370">
              <a:buFont typeface="Arial" panose="020B0604020202020204" pitchFamily="34" charset="0"/>
              <a:buChar char="•"/>
            </a:pPr>
            <a:r>
              <a:rPr lang="en-US" sz="4200" dirty="0">
                <a:latin typeface="Times New Roman" panose="02020603050405020304" pitchFamily="18" charset="0"/>
                <a:cs typeface="Times New Roman" panose="02020603050405020304" pitchFamily="18" charset="0"/>
              </a:rPr>
              <a:t>PTG would differ based on species owned, with dog and cat owners reporting higher growth than those owning other species.  </a:t>
            </a:r>
          </a:p>
        </p:txBody>
      </p:sp>
      <p:sp>
        <p:nvSpPr>
          <p:cNvPr id="39" name="TextBox 38"/>
          <p:cNvSpPr txBox="1"/>
          <p:nvPr/>
        </p:nvSpPr>
        <p:spPr>
          <a:xfrm>
            <a:off x="28412392" y="3676551"/>
            <a:ext cx="9678116" cy="24670728"/>
          </a:xfrm>
          <a:prstGeom prst="rect">
            <a:avLst/>
          </a:prstGeom>
          <a:noFill/>
        </p:spPr>
        <p:txBody>
          <a:bodyPr wrap="square" rtlCol="0">
            <a:spAutoFit/>
          </a:bodyPr>
          <a:lstStyle/>
          <a:p>
            <a:pPr marL="533370" indent="-533370">
              <a:buClr>
                <a:schemeClr val="bg2">
                  <a:lumMod val="90000"/>
                </a:schemeClr>
              </a:buClr>
              <a:buFont typeface="Arial"/>
              <a:buChar char="•"/>
            </a:pPr>
            <a:r>
              <a:rPr lang="en-US" sz="4666" b="1" dirty="0">
                <a:latin typeface="Times New Roman" charset="0"/>
                <a:ea typeface="Times New Roman" charset="0"/>
                <a:cs typeface="Times New Roman" charset="0"/>
              </a:rPr>
              <a:t>Conclusions: </a:t>
            </a:r>
          </a:p>
          <a:p>
            <a:pPr marL="533370" indent="-533370">
              <a:buFont typeface="Arial" panose="020B0604020202020204" pitchFamily="34" charset="0"/>
              <a:buChar char="•"/>
            </a:pPr>
            <a:r>
              <a:rPr lang="en-US" sz="4666" dirty="0"/>
              <a:t>Results partially support our hypothesis.</a:t>
            </a:r>
          </a:p>
          <a:p>
            <a:pPr marL="533370" indent="-533370">
              <a:buFont typeface="Arial" panose="020B0604020202020204" pitchFamily="34" charset="0"/>
              <a:buChar char="•"/>
            </a:pPr>
            <a:r>
              <a:rPr lang="en-US" sz="4666" dirty="0"/>
              <a:t>Pet species significantly affects PTG.</a:t>
            </a:r>
          </a:p>
          <a:p>
            <a:pPr marL="533370" indent="-533370">
              <a:buFont typeface="Arial" panose="020B0604020202020204" pitchFamily="34" charset="0"/>
              <a:buChar char="•"/>
            </a:pPr>
            <a:r>
              <a:rPr lang="en-US" sz="4666" dirty="0"/>
              <a:t>Impact differs across PTG domains.</a:t>
            </a:r>
          </a:p>
          <a:p>
            <a:pPr marL="533370" indent="-533370">
              <a:buFont typeface="Arial" panose="020B0604020202020204" pitchFamily="34" charset="0"/>
              <a:buChar char="•"/>
            </a:pPr>
            <a:r>
              <a:rPr lang="en-US" sz="4666" dirty="0"/>
              <a:t>Owning </a:t>
            </a:r>
            <a:r>
              <a:rPr lang="en-US" sz="4666" b="1" dirty="0"/>
              <a:t>dogs results in the most growth </a:t>
            </a:r>
            <a:r>
              <a:rPr lang="en-US" sz="4666" dirty="0"/>
              <a:t>across domains.</a:t>
            </a:r>
          </a:p>
          <a:p>
            <a:pPr marL="2544920" lvl="1" indent="-533370">
              <a:buFont typeface="Arial" panose="020B0604020202020204" pitchFamily="34" charset="0"/>
              <a:buChar char="•"/>
            </a:pPr>
            <a:r>
              <a:rPr lang="en-US" sz="4084" dirty="0"/>
              <a:t>Dogs provide social support and physiological benefits </a:t>
            </a:r>
            <a:r>
              <a:rPr lang="en-US" sz="2916" dirty="0"/>
              <a:t>(Handlin et al., 2011)</a:t>
            </a:r>
            <a:r>
              <a:rPr lang="en-US" sz="4084" dirty="0"/>
              <a:t>, improving perceptions of personal growth and capabilities</a:t>
            </a:r>
            <a:r>
              <a:rPr lang="en-US" sz="3734" dirty="0"/>
              <a:t>. </a:t>
            </a:r>
          </a:p>
          <a:p>
            <a:pPr marL="533370" indent="-533370">
              <a:buFont typeface="Arial" panose="020B0604020202020204" pitchFamily="34" charset="0"/>
              <a:buChar char="•"/>
            </a:pPr>
            <a:r>
              <a:rPr lang="en-US" sz="4666" dirty="0"/>
              <a:t>Current findings imply therapy with dogs may be effective at increasing personal growth.</a:t>
            </a:r>
          </a:p>
          <a:p>
            <a:pPr marL="533370" indent="-533370">
              <a:buFont typeface="Arial" panose="020B0604020202020204" pitchFamily="34" charset="0"/>
              <a:buChar char="•"/>
            </a:pPr>
            <a:endParaRPr lang="en-US" sz="3734" dirty="0"/>
          </a:p>
          <a:p>
            <a:pPr marL="533370" indent="-533370">
              <a:buFont typeface="Arial" panose="020B0604020202020204" pitchFamily="34" charset="0"/>
              <a:buChar char="•"/>
            </a:pPr>
            <a:r>
              <a:rPr lang="en-US" sz="4666" dirty="0"/>
              <a:t>Owning </a:t>
            </a:r>
            <a:r>
              <a:rPr lang="en-US" sz="4666" b="1" dirty="0"/>
              <a:t>cats results in less growth </a:t>
            </a:r>
            <a:r>
              <a:rPr lang="en-US" sz="4666" dirty="0"/>
              <a:t>across domains.</a:t>
            </a:r>
          </a:p>
          <a:p>
            <a:pPr marL="2544920" lvl="1" indent="-533370">
              <a:buFont typeface="Arial" panose="020B0604020202020204" pitchFamily="34" charset="0"/>
              <a:buChar char="•"/>
            </a:pPr>
            <a:r>
              <a:rPr lang="en-US" sz="4084" dirty="0"/>
              <a:t>Owning multiple cats may be attempts to supplement a lonely life.</a:t>
            </a:r>
          </a:p>
          <a:p>
            <a:pPr marL="2544920" lvl="1" indent="-533370">
              <a:buFont typeface="Arial" panose="020B0604020202020204" pitchFamily="34" charset="0"/>
              <a:buChar char="•"/>
            </a:pPr>
            <a:r>
              <a:rPr lang="en-US" sz="4084" dirty="0"/>
              <a:t>Cats may be expected to be more social than they typically are .</a:t>
            </a:r>
          </a:p>
          <a:p>
            <a:r>
              <a:rPr lang="en-US" sz="4666" b="1" dirty="0"/>
              <a:t>Significance</a:t>
            </a:r>
          </a:p>
          <a:p>
            <a:pPr marL="533370" indent="-533370">
              <a:buFont typeface="Arial" panose="020B0604020202020204" pitchFamily="34" charset="0"/>
              <a:buChar char="•"/>
            </a:pPr>
            <a:r>
              <a:rPr lang="en-US" sz="4084" dirty="0"/>
              <a:t>Species of pets needs to be considered when assessing growth.</a:t>
            </a:r>
          </a:p>
          <a:p>
            <a:pPr marL="533370" indent="-533370">
              <a:buFont typeface="Arial" panose="020B0604020202020204" pitchFamily="34" charset="0"/>
              <a:buChar char="•"/>
            </a:pPr>
            <a:r>
              <a:rPr lang="en-US" sz="4084" dirty="0"/>
              <a:t>Dogs may be more beneficial after a trauma that cats.</a:t>
            </a:r>
          </a:p>
          <a:p>
            <a:r>
              <a:rPr lang="en-US" sz="4666" b="1" dirty="0">
                <a:latin typeface="Times New Roman" charset="0"/>
                <a:ea typeface="Times New Roman" charset="0"/>
                <a:cs typeface="Times New Roman" charset="0"/>
              </a:rPr>
              <a:t>Limitations:</a:t>
            </a:r>
            <a:r>
              <a:rPr lang="en-US" sz="4666" dirty="0">
                <a:latin typeface="Times New Roman" charset="0"/>
                <a:ea typeface="Times New Roman" charset="0"/>
                <a:cs typeface="Times New Roman" charset="0"/>
              </a:rPr>
              <a:t> </a:t>
            </a:r>
          </a:p>
          <a:p>
            <a:pPr marL="533370" indent="-533370">
              <a:buFont typeface="Arial" panose="020B0604020202020204" pitchFamily="34" charset="0"/>
              <a:buChar char="•"/>
            </a:pPr>
            <a:r>
              <a:rPr lang="en-US" sz="4200" dirty="0">
                <a:latin typeface="Times New Roman" charset="0"/>
                <a:ea typeface="Times New Roman" charset="0"/>
                <a:cs typeface="Times New Roman" charset="0"/>
              </a:rPr>
              <a:t>Generalizability </a:t>
            </a:r>
          </a:p>
          <a:p>
            <a:pPr marL="533370" indent="-533370">
              <a:buFont typeface="Arial" panose="020B0604020202020204" pitchFamily="34" charset="0"/>
              <a:buChar char="•"/>
            </a:pPr>
            <a:r>
              <a:rPr lang="en-US" sz="4200" dirty="0">
                <a:latin typeface="Times New Roman" charset="0"/>
                <a:ea typeface="Times New Roman" charset="0"/>
                <a:cs typeface="Times New Roman" charset="0"/>
              </a:rPr>
              <a:t>Perception of social support not assessed</a:t>
            </a:r>
          </a:p>
          <a:p>
            <a:pPr>
              <a:buClr>
                <a:schemeClr val="bg2">
                  <a:lumMod val="90000"/>
                </a:schemeClr>
              </a:buClr>
              <a:buSzPct val="100000"/>
            </a:pPr>
            <a:r>
              <a:rPr lang="en-US" sz="4666" b="1" dirty="0">
                <a:latin typeface="Times New Roman" charset="0"/>
                <a:ea typeface="Times New Roman" charset="0"/>
                <a:cs typeface="Times New Roman" charset="0"/>
              </a:rPr>
              <a:t>Future Directions: </a:t>
            </a:r>
          </a:p>
          <a:p>
            <a:pPr>
              <a:buClr>
                <a:schemeClr val="bg2">
                  <a:lumMod val="90000"/>
                </a:schemeClr>
              </a:buClr>
              <a:buSzPct val="100000"/>
            </a:pPr>
            <a:r>
              <a:rPr lang="en-US" sz="4200" dirty="0">
                <a:latin typeface="Times New Roman" charset="0"/>
                <a:ea typeface="Times New Roman" charset="0"/>
                <a:cs typeface="Times New Roman" charset="0"/>
              </a:rPr>
              <a:t>Impact on traumatized individuals for Animal Assisted Therapy.</a:t>
            </a:r>
          </a:p>
          <a:p>
            <a:pPr>
              <a:buClr>
                <a:schemeClr val="bg2">
                  <a:lumMod val="90000"/>
                </a:schemeClr>
              </a:buClr>
              <a:buSzPct val="100000"/>
            </a:pPr>
            <a:endParaRPr lang="en-US" sz="4666" dirty="0">
              <a:latin typeface="Times New Roman" charset="0"/>
              <a:ea typeface="Times New Roman" charset="0"/>
              <a:cs typeface="Times New Roman" charset="0"/>
            </a:endParaRPr>
          </a:p>
          <a:p>
            <a:pPr marL="533370" indent="-533370">
              <a:buClr>
                <a:schemeClr val="bg2">
                  <a:lumMod val="90000"/>
                </a:schemeClr>
              </a:buClr>
              <a:buFont typeface="Arial"/>
              <a:buChar char="•"/>
            </a:pPr>
            <a:endParaRPr lang="en-US" sz="3266" b="1" u="sng" dirty="0">
              <a:latin typeface="Times New Roman" charset="0"/>
              <a:ea typeface="Times New Roman" charset="0"/>
              <a:cs typeface="Times New Roman" charset="0"/>
            </a:endParaRPr>
          </a:p>
        </p:txBody>
      </p:sp>
      <p:sp>
        <p:nvSpPr>
          <p:cNvPr id="45" name="TextBox 44"/>
          <p:cNvSpPr txBox="1"/>
          <p:nvPr/>
        </p:nvSpPr>
        <p:spPr>
          <a:xfrm>
            <a:off x="28048316" y="31356752"/>
            <a:ext cx="10136060" cy="541046"/>
          </a:xfrm>
          <a:prstGeom prst="rect">
            <a:avLst/>
          </a:prstGeom>
          <a:noFill/>
        </p:spPr>
        <p:txBody>
          <a:bodyPr wrap="square" rtlCol="0">
            <a:spAutoFit/>
          </a:bodyPr>
          <a:lstStyle/>
          <a:p>
            <a:pPr algn="ctr"/>
            <a:endParaRPr lang="en-US" sz="2916" b="1" dirty="0">
              <a:latin typeface="Times New Roman" panose="02020603050405020304" pitchFamily="18" charset="0"/>
              <a:cs typeface="Times New Roman" panose="02020603050405020304" pitchFamily="18" charset="0"/>
            </a:endParaRPr>
          </a:p>
        </p:txBody>
      </p:sp>
      <p:sp>
        <p:nvSpPr>
          <p:cNvPr id="35" name="Rectangle 34"/>
          <p:cNvSpPr/>
          <p:nvPr/>
        </p:nvSpPr>
        <p:spPr>
          <a:xfrm>
            <a:off x="9601200" y="14574068"/>
            <a:ext cx="19202400" cy="2256580"/>
          </a:xfrm>
          <a:prstGeom prst="rect">
            <a:avLst/>
          </a:prstGeom>
        </p:spPr>
        <p:txBody>
          <a:bodyPr>
            <a:spAutoFit/>
          </a:bodyPr>
          <a:lstStyle/>
          <a:p>
            <a:endParaRPr lang="en-US" sz="4688" dirty="0"/>
          </a:p>
          <a:p>
            <a:endParaRPr lang="en-US" sz="4688" dirty="0"/>
          </a:p>
          <a:p>
            <a:endParaRPr lang="en-US" sz="4688" dirty="0"/>
          </a:p>
        </p:txBody>
      </p:sp>
      <p:sp>
        <p:nvSpPr>
          <p:cNvPr id="52" name="Rectangle 51"/>
          <p:cNvSpPr/>
          <p:nvPr/>
        </p:nvSpPr>
        <p:spPr>
          <a:xfrm>
            <a:off x="12378734" y="17230100"/>
            <a:ext cx="19202400" cy="2256580"/>
          </a:xfrm>
          <a:prstGeom prst="rect">
            <a:avLst/>
          </a:prstGeom>
        </p:spPr>
        <p:txBody>
          <a:bodyPr>
            <a:spAutoFit/>
          </a:bodyPr>
          <a:lstStyle/>
          <a:p>
            <a:endParaRPr lang="en-US" sz="4688" dirty="0"/>
          </a:p>
          <a:p>
            <a:endParaRPr lang="en-US" sz="4688" dirty="0"/>
          </a:p>
          <a:p>
            <a:endParaRPr lang="en-US" sz="4688" dirty="0"/>
          </a:p>
        </p:txBody>
      </p:sp>
      <p:sp>
        <p:nvSpPr>
          <p:cNvPr id="29" name="Rounded Rectangle 28"/>
          <p:cNvSpPr/>
          <p:nvPr/>
        </p:nvSpPr>
        <p:spPr>
          <a:xfrm>
            <a:off x="10316693" y="2646583"/>
            <a:ext cx="17835442" cy="6403582"/>
          </a:xfrm>
          <a:prstGeom prst="roundRect">
            <a:avLst>
              <a:gd name="adj" fmla="val 4740"/>
            </a:avLst>
          </a:prstGeom>
          <a:solidFill>
            <a:schemeClr val="accent6">
              <a:lumMod val="20000"/>
              <a:lumOff val="80000"/>
            </a:schemeClr>
          </a:solidFill>
          <a:ln w="12700">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41" name="Rounded Rectangle 40"/>
          <p:cNvSpPr/>
          <p:nvPr/>
        </p:nvSpPr>
        <p:spPr>
          <a:xfrm>
            <a:off x="210758" y="465877"/>
            <a:ext cx="27941376" cy="1923118"/>
          </a:xfrm>
          <a:prstGeom prst="roundRect">
            <a:avLst>
              <a:gd name="adj" fmla="val 4740"/>
            </a:avLst>
          </a:prstGeom>
          <a:solidFill>
            <a:schemeClr val="accent6">
              <a:lumMod val="40000"/>
              <a:lumOff val="6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0" b="1" dirty="0">
                <a:solidFill>
                  <a:schemeClr val="tx1"/>
                </a:solidFill>
                <a:latin typeface="Times New Roman" charset="0"/>
                <a:ea typeface="Times New Roman" charset="0"/>
                <a:cs typeface="Times New Roman" charset="0"/>
              </a:rPr>
              <a:t>Posttraumatic Growth and Pets – Does Species Matter?</a:t>
            </a:r>
            <a:r>
              <a:rPr lang="en-US" sz="7000" dirty="0">
                <a:solidFill>
                  <a:schemeClr val="tx1"/>
                </a:solidFill>
                <a:latin typeface="Times New Roman" charset="0"/>
                <a:ea typeface="Times New Roman" charset="0"/>
                <a:cs typeface="Times New Roman" charset="0"/>
              </a:rPr>
              <a:t> </a:t>
            </a:r>
          </a:p>
          <a:p>
            <a:pPr algn="ctr"/>
            <a:r>
              <a:rPr lang="en-US" sz="5134" dirty="0">
                <a:solidFill>
                  <a:schemeClr val="tx1"/>
                </a:solidFill>
                <a:latin typeface="Times New Roman" charset="0"/>
                <a:ea typeface="Times New Roman" charset="0"/>
                <a:cs typeface="Times New Roman" charset="0"/>
              </a:rPr>
              <a:t>Whitney Dominick, M.S., and Kanako Taku, Ph.D. </a:t>
            </a:r>
          </a:p>
        </p:txBody>
      </p:sp>
      <p:sp>
        <p:nvSpPr>
          <p:cNvPr id="51" name="Rounded Rectangle 50"/>
          <p:cNvSpPr/>
          <p:nvPr/>
        </p:nvSpPr>
        <p:spPr>
          <a:xfrm>
            <a:off x="28310986" y="27258187"/>
            <a:ext cx="9922036" cy="5088246"/>
          </a:xfrm>
          <a:prstGeom prst="roundRect">
            <a:avLst>
              <a:gd name="adj" fmla="val 4740"/>
            </a:avLst>
          </a:prstGeom>
          <a:solidFill>
            <a:schemeClr val="accent6">
              <a:lumMod val="40000"/>
              <a:lumOff val="6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1750" dirty="0">
              <a:solidFill>
                <a:schemeClr val="tx1"/>
              </a:solidFill>
            </a:endParaRPr>
          </a:p>
          <a:p>
            <a:endParaRPr lang="en-US" sz="1866" dirty="0">
              <a:solidFill>
                <a:schemeClr val="tx1"/>
              </a:solidFill>
              <a:latin typeface="Times New Roman" panose="02020603050405020304" pitchFamily="18" charset="0"/>
              <a:cs typeface="Times New Roman" panose="02020603050405020304" pitchFamily="18" charset="0"/>
            </a:endParaRPr>
          </a:p>
          <a:p>
            <a:r>
              <a:rPr lang="en-US" sz="1866" dirty="0">
                <a:solidFill>
                  <a:schemeClr val="tx1"/>
                </a:solidFill>
                <a:latin typeface="Times New Roman" panose="02020603050405020304" pitchFamily="18" charset="0"/>
                <a:cs typeface="Times New Roman" panose="02020603050405020304" pitchFamily="18" charset="0"/>
              </a:rPr>
              <a:t>Dominick, </a:t>
            </a:r>
            <a:r>
              <a:rPr lang="en-US" sz="1866" dirty="0" err="1">
                <a:solidFill>
                  <a:schemeClr val="tx1"/>
                </a:solidFill>
                <a:latin typeface="Times New Roman" panose="02020603050405020304" pitchFamily="18" charset="0"/>
                <a:cs typeface="Times New Roman" panose="02020603050405020304" pitchFamily="18" charset="0"/>
              </a:rPr>
              <a:t>Duriono</a:t>
            </a:r>
            <a:r>
              <a:rPr lang="en-US" sz="1866" dirty="0">
                <a:solidFill>
                  <a:schemeClr val="tx1"/>
                </a:solidFill>
                <a:latin typeface="Times New Roman" panose="02020603050405020304" pitchFamily="18" charset="0"/>
                <a:cs typeface="Times New Roman" panose="02020603050405020304" pitchFamily="18" charset="0"/>
              </a:rPr>
              <a:t>, </a:t>
            </a:r>
            <a:r>
              <a:rPr lang="en-US" sz="1866" dirty="0" err="1">
                <a:solidFill>
                  <a:schemeClr val="tx1"/>
                </a:solidFill>
                <a:latin typeface="Times New Roman" panose="02020603050405020304" pitchFamily="18" charset="0"/>
                <a:cs typeface="Times New Roman" panose="02020603050405020304" pitchFamily="18" charset="0"/>
              </a:rPr>
              <a:t>Walenski</a:t>
            </a:r>
            <a:r>
              <a:rPr lang="en-US" sz="1866" dirty="0">
                <a:solidFill>
                  <a:schemeClr val="tx1"/>
                </a:solidFill>
                <a:latin typeface="Times New Roman" panose="02020603050405020304" pitchFamily="18" charset="0"/>
                <a:cs typeface="Times New Roman" panose="02020603050405020304" pitchFamily="18" charset="0"/>
              </a:rPr>
              <a:t>, &amp; Taku, (2019). The impact of pets on Posttraumatic Growth and    </a:t>
            </a:r>
          </a:p>
          <a:p>
            <a:r>
              <a:rPr lang="en-US" sz="1866" dirty="0">
                <a:solidFill>
                  <a:schemeClr val="tx1"/>
                </a:solidFill>
                <a:latin typeface="Times New Roman" panose="02020603050405020304" pitchFamily="18" charset="0"/>
                <a:cs typeface="Times New Roman" panose="02020603050405020304" pitchFamily="18" charset="0"/>
              </a:rPr>
              <a:t>        Stress Symptoms in adolescents. </a:t>
            </a:r>
            <a:r>
              <a:rPr lang="en-US" sz="1866" i="1" dirty="0">
                <a:solidFill>
                  <a:schemeClr val="tx1"/>
                </a:solidFill>
                <a:latin typeface="Times New Roman" panose="02020603050405020304" pitchFamily="18" charset="0"/>
                <a:cs typeface="Times New Roman" panose="02020603050405020304" pitchFamily="18" charset="0"/>
              </a:rPr>
              <a:t>Anthrozoos</a:t>
            </a:r>
            <a:r>
              <a:rPr lang="en-US" sz="1866" dirty="0">
                <a:solidFill>
                  <a:schemeClr val="tx1"/>
                </a:solidFill>
                <a:latin typeface="Times New Roman" panose="02020603050405020304" pitchFamily="18" charset="0"/>
                <a:cs typeface="Times New Roman" panose="02020603050405020304" pitchFamily="18" charset="0"/>
              </a:rPr>
              <a:t>, under review. </a:t>
            </a:r>
          </a:p>
          <a:p>
            <a:r>
              <a:rPr lang="en-US" sz="1866" dirty="0">
                <a:solidFill>
                  <a:schemeClr val="tx1"/>
                </a:solidFill>
                <a:latin typeface="Times New Roman" panose="02020603050405020304" pitchFamily="18" charset="0"/>
                <a:cs typeface="Times New Roman" panose="02020603050405020304" pitchFamily="18" charset="0"/>
              </a:rPr>
              <a:t>Handlin, L., Nilsson, A., </a:t>
            </a:r>
            <a:r>
              <a:rPr lang="en-US" sz="1866" dirty="0" err="1">
                <a:solidFill>
                  <a:schemeClr val="tx1"/>
                </a:solidFill>
                <a:latin typeface="Times New Roman" panose="02020603050405020304" pitchFamily="18" charset="0"/>
                <a:cs typeface="Times New Roman" panose="02020603050405020304" pitchFamily="18" charset="0"/>
              </a:rPr>
              <a:t>Ejdeback</a:t>
            </a:r>
            <a:r>
              <a:rPr lang="en-US" sz="1866" dirty="0">
                <a:solidFill>
                  <a:schemeClr val="tx1"/>
                </a:solidFill>
                <a:latin typeface="Times New Roman" panose="02020603050405020304" pitchFamily="18" charset="0"/>
                <a:cs typeface="Times New Roman" panose="02020603050405020304" pitchFamily="18" charset="0"/>
              </a:rPr>
              <a:t>, M., </a:t>
            </a:r>
            <a:r>
              <a:rPr lang="en-US" sz="1866" dirty="0" err="1">
                <a:solidFill>
                  <a:schemeClr val="tx1"/>
                </a:solidFill>
                <a:latin typeface="Times New Roman" panose="02020603050405020304" pitchFamily="18" charset="0"/>
                <a:cs typeface="Times New Roman" panose="02020603050405020304" pitchFamily="18" charset="0"/>
              </a:rPr>
              <a:t>Hydbring-Sanderg</a:t>
            </a:r>
            <a:r>
              <a:rPr lang="en-US" sz="1866" dirty="0">
                <a:solidFill>
                  <a:schemeClr val="tx1"/>
                </a:solidFill>
                <a:latin typeface="Times New Roman" panose="02020603050405020304" pitchFamily="18" charset="0"/>
                <a:cs typeface="Times New Roman" panose="02020603050405020304" pitchFamily="18" charset="0"/>
              </a:rPr>
              <a:t>, E., &amp; </a:t>
            </a:r>
            <a:r>
              <a:rPr lang="en-US" sz="1866" dirty="0" err="1">
                <a:solidFill>
                  <a:schemeClr val="tx1"/>
                </a:solidFill>
                <a:latin typeface="Times New Roman" panose="02020603050405020304" pitchFamily="18" charset="0"/>
                <a:cs typeface="Times New Roman" panose="02020603050405020304" pitchFamily="18" charset="0"/>
              </a:rPr>
              <a:t>Uvnas</a:t>
            </a:r>
            <a:r>
              <a:rPr lang="en-US" sz="1866" dirty="0">
                <a:solidFill>
                  <a:schemeClr val="tx1"/>
                </a:solidFill>
                <a:latin typeface="Times New Roman" panose="02020603050405020304" pitchFamily="18" charset="0"/>
                <a:cs typeface="Times New Roman" panose="02020603050405020304" pitchFamily="18" charset="0"/>
              </a:rPr>
              <a:t>-Moberg, K. (2011). </a:t>
            </a:r>
          </a:p>
          <a:p>
            <a:r>
              <a:rPr lang="en-US" sz="1866" dirty="0">
                <a:solidFill>
                  <a:schemeClr val="tx1"/>
                </a:solidFill>
                <a:latin typeface="Times New Roman" panose="02020603050405020304" pitchFamily="18" charset="0"/>
                <a:cs typeface="Times New Roman" panose="02020603050405020304" pitchFamily="18" charset="0"/>
              </a:rPr>
              <a:t>        Associations  between the psychological characteristics of the human-dog relationship and </a:t>
            </a:r>
          </a:p>
          <a:p>
            <a:r>
              <a:rPr lang="en-US" sz="1866" dirty="0">
                <a:solidFill>
                  <a:schemeClr val="tx1"/>
                </a:solidFill>
                <a:latin typeface="Times New Roman" panose="02020603050405020304" pitchFamily="18" charset="0"/>
                <a:cs typeface="Times New Roman" panose="02020603050405020304" pitchFamily="18" charset="0"/>
              </a:rPr>
              <a:t>        oxytocin and cortisol levels. </a:t>
            </a:r>
            <a:r>
              <a:rPr lang="en-US" sz="1866" i="1" dirty="0">
                <a:solidFill>
                  <a:schemeClr val="tx1"/>
                </a:solidFill>
                <a:latin typeface="Times New Roman" panose="02020603050405020304" pitchFamily="18" charset="0"/>
                <a:cs typeface="Times New Roman" panose="02020603050405020304" pitchFamily="18" charset="0"/>
              </a:rPr>
              <a:t>Anthrozoos, 25</a:t>
            </a:r>
            <a:r>
              <a:rPr lang="en-US" sz="1866" dirty="0">
                <a:solidFill>
                  <a:schemeClr val="tx1"/>
                </a:solidFill>
                <a:latin typeface="Times New Roman" panose="02020603050405020304" pitchFamily="18" charset="0"/>
                <a:cs typeface="Times New Roman" panose="02020603050405020304" pitchFamily="18" charset="0"/>
              </a:rPr>
              <a:t>, 215-228. doi: </a:t>
            </a:r>
          </a:p>
          <a:p>
            <a:r>
              <a:rPr lang="en-US" sz="1866" dirty="0">
                <a:solidFill>
                  <a:schemeClr val="tx1"/>
                </a:solidFill>
                <a:latin typeface="Times New Roman" panose="02020603050405020304" pitchFamily="18" charset="0"/>
                <a:cs typeface="Times New Roman" panose="02020603050405020304" pitchFamily="18" charset="0"/>
              </a:rPr>
              <a:t>        10.2752/175303712X13316289505468 </a:t>
            </a:r>
          </a:p>
          <a:p>
            <a:r>
              <a:rPr lang="en-US" sz="1866" dirty="0">
                <a:solidFill>
                  <a:schemeClr val="tx1"/>
                </a:solidFill>
                <a:latin typeface="Times New Roman" panose="02020603050405020304" pitchFamily="18" charset="0"/>
                <a:cs typeface="Times New Roman" panose="02020603050405020304" pitchFamily="18" charset="0"/>
              </a:rPr>
              <a:t>Tedeschi, R. G., &amp; Calhoun, L.G. (1996). The posttraumatic growth inventory: Measuring the </a:t>
            </a:r>
          </a:p>
          <a:p>
            <a:r>
              <a:rPr lang="en-US" sz="1866" dirty="0">
                <a:solidFill>
                  <a:schemeClr val="tx1"/>
                </a:solidFill>
                <a:latin typeface="Times New Roman" panose="02020603050405020304" pitchFamily="18" charset="0"/>
                <a:cs typeface="Times New Roman" panose="02020603050405020304" pitchFamily="18" charset="0"/>
              </a:rPr>
              <a:t>        positive legacy of trauma. </a:t>
            </a:r>
            <a:r>
              <a:rPr lang="en-US" sz="1866" i="1" dirty="0">
                <a:solidFill>
                  <a:schemeClr val="tx1"/>
                </a:solidFill>
                <a:latin typeface="Times New Roman" panose="02020603050405020304" pitchFamily="18" charset="0"/>
                <a:cs typeface="Times New Roman" panose="02020603050405020304" pitchFamily="18" charset="0"/>
              </a:rPr>
              <a:t>Journal of Traumatic Stress. </a:t>
            </a:r>
            <a:endParaRPr lang="en-US" sz="1866" dirty="0">
              <a:solidFill>
                <a:schemeClr val="tx1"/>
              </a:solidFill>
              <a:latin typeface="Times New Roman" panose="02020603050405020304" pitchFamily="18" charset="0"/>
              <a:cs typeface="Times New Roman" panose="02020603050405020304" pitchFamily="18" charset="0"/>
            </a:endParaRPr>
          </a:p>
          <a:p>
            <a:r>
              <a:rPr lang="en-US" sz="1866" dirty="0">
                <a:solidFill>
                  <a:schemeClr val="tx1"/>
                </a:solidFill>
                <a:latin typeface="Times New Roman" panose="02020603050405020304" pitchFamily="18" charset="0"/>
                <a:cs typeface="Times New Roman" panose="02020603050405020304" pitchFamily="18" charset="0"/>
              </a:rPr>
              <a:t>Tedeschi, R. G., &amp; Calhoun, L. G. (2004). Target article: "posttraumatic growth: </a:t>
            </a:r>
          </a:p>
          <a:p>
            <a:r>
              <a:rPr lang="en-US" sz="1866" dirty="0">
                <a:solidFill>
                  <a:schemeClr val="tx1"/>
                </a:solidFill>
                <a:latin typeface="Times New Roman" panose="02020603050405020304" pitchFamily="18" charset="0"/>
                <a:cs typeface="Times New Roman" panose="02020603050405020304" pitchFamily="18" charset="0"/>
              </a:rPr>
              <a:t>       Conceptual foundations and empirical evidence".</a:t>
            </a:r>
            <a:r>
              <a:rPr lang="en-US" sz="1866" i="1" dirty="0">
                <a:solidFill>
                  <a:schemeClr val="tx1"/>
                </a:solidFill>
                <a:latin typeface="Times New Roman" panose="02020603050405020304" pitchFamily="18" charset="0"/>
                <a:cs typeface="Times New Roman" panose="02020603050405020304" pitchFamily="18" charset="0"/>
              </a:rPr>
              <a:t> Psychological Inquiry, 15</a:t>
            </a:r>
            <a:r>
              <a:rPr lang="en-US" sz="1866" dirty="0">
                <a:solidFill>
                  <a:schemeClr val="tx1"/>
                </a:solidFill>
                <a:latin typeface="Times New Roman" panose="02020603050405020304" pitchFamily="18" charset="0"/>
                <a:cs typeface="Times New Roman" panose="02020603050405020304" pitchFamily="18" charset="0"/>
              </a:rPr>
              <a:t>, 1-18. doi:   </a:t>
            </a:r>
          </a:p>
          <a:p>
            <a:r>
              <a:rPr lang="en-US" sz="1866" dirty="0">
                <a:solidFill>
                  <a:schemeClr val="tx1"/>
                </a:solidFill>
                <a:latin typeface="Times New Roman" panose="02020603050405020304" pitchFamily="18" charset="0"/>
                <a:cs typeface="Times New Roman" panose="02020603050405020304" pitchFamily="18" charset="0"/>
              </a:rPr>
              <a:t>        10.1207/s15327965pli1501_01</a:t>
            </a:r>
          </a:p>
          <a:p>
            <a:r>
              <a:rPr lang="en-US" sz="1866" dirty="0">
                <a:solidFill>
                  <a:schemeClr val="tx1"/>
                </a:solidFill>
                <a:latin typeface="Times New Roman" panose="02020603050405020304" pitchFamily="18" charset="0"/>
                <a:cs typeface="Times New Roman" panose="02020603050405020304" pitchFamily="18" charset="0"/>
              </a:rPr>
              <a:t>Wood, L., Martin, K., Christian, H., Nathan, A., Lauritsen, C., Houghton, S., . . . McCune, S. (2014). </a:t>
            </a:r>
          </a:p>
          <a:p>
            <a:r>
              <a:rPr lang="en-US" sz="1866" dirty="0">
                <a:solidFill>
                  <a:schemeClr val="tx1"/>
                </a:solidFill>
                <a:latin typeface="Times New Roman" panose="02020603050405020304" pitchFamily="18" charset="0"/>
                <a:cs typeface="Times New Roman" panose="02020603050405020304" pitchFamily="18" charset="0"/>
              </a:rPr>
              <a:t>        The pet factor—Companion animals as a conduit for getting to know people, friendship </a:t>
            </a:r>
          </a:p>
          <a:p>
            <a:r>
              <a:rPr lang="en-US" sz="1866" dirty="0">
                <a:solidFill>
                  <a:schemeClr val="tx1"/>
                </a:solidFill>
                <a:latin typeface="Times New Roman" panose="02020603050405020304" pitchFamily="18" charset="0"/>
                <a:cs typeface="Times New Roman" panose="02020603050405020304" pitchFamily="18" charset="0"/>
              </a:rPr>
              <a:t>        formation and social support.</a:t>
            </a:r>
            <a:r>
              <a:rPr lang="en-US" sz="1866" i="1" dirty="0">
                <a:solidFill>
                  <a:schemeClr val="tx1"/>
                </a:solidFill>
                <a:latin typeface="Times New Roman" panose="02020603050405020304" pitchFamily="18" charset="0"/>
                <a:cs typeface="Times New Roman" panose="02020603050405020304" pitchFamily="18" charset="0"/>
              </a:rPr>
              <a:t> </a:t>
            </a:r>
            <a:r>
              <a:rPr lang="en-US" sz="1866" i="1" dirty="0" err="1">
                <a:solidFill>
                  <a:schemeClr val="tx1"/>
                </a:solidFill>
                <a:latin typeface="Times New Roman" panose="02020603050405020304" pitchFamily="18" charset="0"/>
                <a:cs typeface="Times New Roman" panose="02020603050405020304" pitchFamily="18" charset="0"/>
              </a:rPr>
              <a:t>PLoS</a:t>
            </a:r>
            <a:r>
              <a:rPr lang="en-US" sz="1866" i="1" dirty="0">
                <a:solidFill>
                  <a:schemeClr val="tx1"/>
                </a:solidFill>
                <a:latin typeface="Times New Roman" panose="02020603050405020304" pitchFamily="18" charset="0"/>
                <a:cs typeface="Times New Roman" panose="02020603050405020304" pitchFamily="18" charset="0"/>
              </a:rPr>
              <a:t> ONE, 10</a:t>
            </a:r>
            <a:r>
              <a:rPr lang="en-US" sz="1866" dirty="0">
                <a:solidFill>
                  <a:schemeClr val="tx1"/>
                </a:solidFill>
                <a:latin typeface="Times New Roman" panose="02020603050405020304" pitchFamily="18" charset="0"/>
                <a:cs typeface="Times New Roman" panose="02020603050405020304" pitchFamily="18" charset="0"/>
              </a:rPr>
              <a:t>, 17. doi: 10.1371/journal.pone.0122085</a:t>
            </a:r>
          </a:p>
          <a:p>
            <a:endParaRPr lang="en-US" sz="1750" dirty="0">
              <a:solidFill>
                <a:schemeClr val="tx1"/>
              </a:solidFill>
            </a:endParaRPr>
          </a:p>
        </p:txBody>
      </p:sp>
      <p:sp>
        <p:nvSpPr>
          <p:cNvPr id="36" name="TextBox 35"/>
          <p:cNvSpPr txBox="1"/>
          <p:nvPr/>
        </p:nvSpPr>
        <p:spPr>
          <a:xfrm>
            <a:off x="28768956" y="27352306"/>
            <a:ext cx="9279488" cy="523220"/>
          </a:xfrm>
          <a:prstGeom prst="rect">
            <a:avLst/>
          </a:prstGeom>
          <a:noFill/>
        </p:spPr>
        <p:txBody>
          <a:bodyPr wrap="square" rtlCol="0">
            <a:spAutoFit/>
          </a:bodyPr>
          <a:lstStyle/>
          <a:p>
            <a:pPr algn="ctr"/>
            <a:r>
              <a:rPr lang="en-US" sz="2800" b="1" dirty="0">
                <a:latin typeface="Times New Roman" charset="0"/>
                <a:ea typeface="Times New Roman" charset="0"/>
                <a:cs typeface="Times New Roman" charset="0"/>
              </a:rPr>
              <a:t>References</a:t>
            </a:r>
            <a:endParaRPr lang="en-US" sz="3266" b="1" dirty="0">
              <a:latin typeface="Times New Roman" charset="0"/>
              <a:ea typeface="Times New Roman" charset="0"/>
              <a:cs typeface="Times New Roman" charset="0"/>
            </a:endParaRPr>
          </a:p>
        </p:txBody>
      </p:sp>
      <p:sp>
        <p:nvSpPr>
          <p:cNvPr id="4" name="TextBox 3"/>
          <p:cNvSpPr txBox="1"/>
          <p:nvPr/>
        </p:nvSpPr>
        <p:spPr>
          <a:xfrm>
            <a:off x="10846760" y="2930591"/>
            <a:ext cx="7422696" cy="5982150"/>
          </a:xfrm>
          <a:prstGeom prst="rect">
            <a:avLst/>
          </a:prstGeom>
          <a:noFill/>
        </p:spPr>
        <p:txBody>
          <a:bodyPr wrap="square" rtlCol="0">
            <a:spAutoFit/>
          </a:bodyPr>
          <a:lstStyle/>
          <a:p>
            <a:pPr algn="ctr"/>
            <a:r>
              <a:rPr lang="en-US" sz="4666" b="1" dirty="0">
                <a:latin typeface="Times New Roman"/>
                <a:cs typeface="Times New Roman"/>
              </a:rPr>
              <a:t>Method</a:t>
            </a:r>
            <a:endParaRPr lang="en-US" sz="3734" b="1" dirty="0">
              <a:latin typeface="Times New Roman" charset="0"/>
              <a:ea typeface="Times New Roman" charset="0"/>
              <a:cs typeface="Times New Roman" charset="0"/>
            </a:endParaRPr>
          </a:p>
          <a:p>
            <a:r>
              <a:rPr lang="en-US" sz="3734" b="1" dirty="0">
                <a:latin typeface="Times New Roman" charset="0"/>
                <a:ea typeface="Times New Roman" charset="0"/>
                <a:cs typeface="Times New Roman" charset="0"/>
              </a:rPr>
              <a:t>Inclusion Criteria: </a:t>
            </a:r>
          </a:p>
          <a:p>
            <a:pPr marL="533370" indent="-533370">
              <a:buFont typeface="Arial" panose="020B0604020202020204" pitchFamily="34" charset="0"/>
              <a:buChar char="•"/>
            </a:pPr>
            <a:r>
              <a:rPr lang="en-US" sz="3734" dirty="0">
                <a:latin typeface="Times New Roman" charset="0"/>
                <a:ea typeface="Times New Roman" charset="0"/>
                <a:cs typeface="Times New Roman" charset="0"/>
              </a:rPr>
              <a:t>18+ Undergraduate students </a:t>
            </a:r>
          </a:p>
          <a:p>
            <a:pPr marL="533370" indent="-533370">
              <a:buFont typeface="Arial" panose="020B0604020202020204" pitchFamily="34" charset="0"/>
              <a:buChar char="•"/>
            </a:pPr>
            <a:r>
              <a:rPr lang="en-US" sz="3734" dirty="0">
                <a:latin typeface="Times New Roman" charset="0"/>
                <a:ea typeface="Times New Roman" charset="0"/>
                <a:cs typeface="Times New Roman" charset="0"/>
              </a:rPr>
              <a:t>Completed pets &amp; PTG measures</a:t>
            </a:r>
          </a:p>
          <a:p>
            <a:r>
              <a:rPr lang="en-US" sz="3734" b="1" dirty="0">
                <a:latin typeface="Times New Roman" charset="0"/>
                <a:ea typeface="Times New Roman" charset="0"/>
                <a:cs typeface="Times New Roman" charset="0"/>
              </a:rPr>
              <a:t>Procedure and Measures:</a:t>
            </a:r>
          </a:p>
          <a:p>
            <a:pPr marL="533370" indent="-533370">
              <a:buFont typeface="Arial" panose="020B0604020202020204" pitchFamily="34" charset="0"/>
              <a:buChar char="•"/>
            </a:pPr>
            <a:r>
              <a:rPr lang="en-US" sz="3734" dirty="0">
                <a:latin typeface="Times New Roman" charset="0"/>
                <a:ea typeface="Times New Roman" charset="0"/>
                <a:cs typeface="Times New Roman" charset="0"/>
              </a:rPr>
              <a:t>Pen/paper survey assessing:</a:t>
            </a:r>
          </a:p>
          <a:p>
            <a:pPr marL="2544920" lvl="1" indent="-533370">
              <a:buFont typeface="Arial" panose="020B0604020202020204" pitchFamily="34" charset="0"/>
              <a:buChar char="•"/>
            </a:pPr>
            <a:r>
              <a:rPr lang="en-US" sz="3734" dirty="0">
                <a:latin typeface="Times New Roman" charset="0"/>
                <a:ea typeface="Times New Roman" charset="0"/>
                <a:cs typeface="Times New Roman" charset="0"/>
              </a:rPr>
              <a:t>Pets owned, number of each species</a:t>
            </a:r>
          </a:p>
          <a:p>
            <a:pPr marL="2544920" lvl="1" indent="-533370">
              <a:buFont typeface="Arial" panose="020B0604020202020204" pitchFamily="34" charset="0"/>
              <a:buChar char="•"/>
            </a:pPr>
            <a:r>
              <a:rPr lang="en-US" sz="3734" dirty="0">
                <a:latin typeface="Times New Roman" charset="0"/>
                <a:ea typeface="Times New Roman" charset="0"/>
                <a:cs typeface="Times New Roman" charset="0"/>
              </a:rPr>
              <a:t>Posttraumatic Growth Inventory </a:t>
            </a:r>
          </a:p>
        </p:txBody>
      </p:sp>
      <p:sp>
        <p:nvSpPr>
          <p:cNvPr id="34" name="Rounded Rectangle 33"/>
          <p:cNvSpPr/>
          <p:nvPr/>
        </p:nvSpPr>
        <p:spPr>
          <a:xfrm>
            <a:off x="221636" y="2600267"/>
            <a:ext cx="9834312" cy="12954618"/>
          </a:xfrm>
          <a:prstGeom prst="roundRect">
            <a:avLst>
              <a:gd name="adj" fmla="val 4740"/>
            </a:avLst>
          </a:prstGeom>
          <a:solidFill>
            <a:schemeClr val="accent6">
              <a:lumMod val="20000"/>
              <a:lumOff val="8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334" dirty="0"/>
          </a:p>
        </p:txBody>
      </p:sp>
      <p:sp>
        <p:nvSpPr>
          <p:cNvPr id="38" name="TextBox 37"/>
          <p:cNvSpPr txBox="1"/>
          <p:nvPr/>
        </p:nvSpPr>
        <p:spPr>
          <a:xfrm>
            <a:off x="437674" y="2600267"/>
            <a:ext cx="9545504" cy="12877884"/>
          </a:xfrm>
          <a:prstGeom prst="rect">
            <a:avLst/>
          </a:prstGeom>
          <a:noFill/>
        </p:spPr>
        <p:txBody>
          <a:bodyPr wrap="square" rtlCol="0">
            <a:spAutoFit/>
          </a:bodyPr>
          <a:lstStyle/>
          <a:p>
            <a:pPr algn="ctr"/>
            <a:r>
              <a:rPr lang="en-US" sz="4666" b="1" dirty="0">
                <a:latin typeface="Times New Roman" charset="0"/>
                <a:ea typeface="Times New Roman" charset="0"/>
                <a:cs typeface="Times New Roman" charset="0"/>
              </a:rPr>
              <a:t>Abstract</a:t>
            </a:r>
          </a:p>
          <a:p>
            <a:r>
              <a:rPr lang="en-US" sz="3734" dirty="0">
                <a:latin typeface="Times New Roman" charset="0"/>
                <a:ea typeface="Times New Roman" charset="0"/>
                <a:cs typeface="Times New Roman" charset="0"/>
              </a:rPr>
              <a:t>Pets can facilitate social support, and more time spent with pets corresponded to higher relational Posttraumatic Growth (PTG). However, most studies have focused on dogs, and don’t compare the impact of differing species. Undergraduate students completed a survey assessing PTG and number of pets of each species. More dogs resulted in higher total PTG and Personal Strength. Dogs did not impact Relating to Others or Appreciation of life, but owning more cats resulted in lower growth. Additionally, dog owners perceived higher Total and Personal Strength PTG than cat owners. Dog owners had higher Appreciation of Life than bird/small mammals or multiple species owners. However, multiple species owners had higher Personal Strength PTG than cat owners. Pet species impacts PTG, and differs based on domain. Dogs correspond to more growth across domains, while cat ownership seems to detract from personal growth</a:t>
            </a:r>
            <a:r>
              <a:rPr lang="en-US" sz="2916" dirty="0">
                <a:latin typeface="Times New Roman" charset="0"/>
                <a:ea typeface="Times New Roman" charset="0"/>
                <a:cs typeface="Times New Roman" charset="0"/>
              </a:rPr>
              <a:t>. </a:t>
            </a:r>
          </a:p>
        </p:txBody>
      </p:sp>
      <p:sp>
        <p:nvSpPr>
          <p:cNvPr id="43" name="TextBox 42"/>
          <p:cNvSpPr txBox="1"/>
          <p:nvPr/>
        </p:nvSpPr>
        <p:spPr>
          <a:xfrm>
            <a:off x="19006587" y="3181935"/>
            <a:ext cx="8890234" cy="5838778"/>
          </a:xfrm>
          <a:prstGeom prst="rect">
            <a:avLst/>
          </a:prstGeom>
          <a:noFill/>
        </p:spPr>
        <p:txBody>
          <a:bodyPr wrap="square" rtlCol="0">
            <a:spAutoFit/>
          </a:bodyPr>
          <a:lstStyle/>
          <a:p>
            <a:endParaRPr lang="en-US" sz="3734" b="1" dirty="0">
              <a:latin typeface="Times New Roman" charset="0"/>
              <a:ea typeface="Times New Roman" charset="0"/>
              <a:cs typeface="Times New Roman" charset="0"/>
            </a:endParaRPr>
          </a:p>
          <a:p>
            <a:r>
              <a:rPr lang="en-US" sz="3734" b="1" dirty="0">
                <a:latin typeface="Times New Roman" charset="0"/>
                <a:ea typeface="Times New Roman" charset="0"/>
                <a:cs typeface="Times New Roman" charset="0"/>
              </a:rPr>
              <a:t>Participants: </a:t>
            </a:r>
            <a:r>
              <a:rPr lang="en-US" sz="3734" dirty="0">
                <a:latin typeface="Times New Roman" charset="0"/>
                <a:ea typeface="Times New Roman" charset="0"/>
                <a:cs typeface="Times New Roman" charset="0"/>
              </a:rPr>
              <a:t>340 undergraduate students</a:t>
            </a:r>
          </a:p>
          <a:p>
            <a:r>
              <a:rPr lang="en-US" sz="3734" b="1" dirty="0">
                <a:latin typeface="Times New Roman" charset="0"/>
                <a:ea typeface="Times New Roman" charset="0"/>
                <a:cs typeface="Times New Roman" charset="0"/>
              </a:rPr>
              <a:t>Age: </a:t>
            </a:r>
            <a:r>
              <a:rPr lang="en-US" sz="3734" dirty="0">
                <a:latin typeface="Times New Roman" charset="0"/>
                <a:ea typeface="Times New Roman" charset="0"/>
                <a:cs typeface="Times New Roman" charset="0"/>
              </a:rPr>
              <a:t>M</a:t>
            </a:r>
            <a:r>
              <a:rPr lang="en-US" sz="2800" dirty="0">
                <a:latin typeface="Times New Roman" charset="0"/>
                <a:ea typeface="Times New Roman" charset="0"/>
                <a:cs typeface="Times New Roman" charset="0"/>
              </a:rPr>
              <a:t>age</a:t>
            </a:r>
            <a:r>
              <a:rPr lang="en-US" sz="3734" dirty="0">
                <a:latin typeface="Times New Roman" charset="0"/>
                <a:ea typeface="Times New Roman" charset="0"/>
                <a:cs typeface="Times New Roman" charset="0"/>
              </a:rPr>
              <a:t>= 20.31 (SD = 3.49)</a:t>
            </a:r>
          </a:p>
          <a:p>
            <a:r>
              <a:rPr lang="en-US" sz="3734" b="1" dirty="0">
                <a:latin typeface="Times New Roman" charset="0"/>
                <a:ea typeface="Times New Roman" charset="0"/>
                <a:cs typeface="Times New Roman" charset="0"/>
              </a:rPr>
              <a:t>Gender</a:t>
            </a:r>
            <a:r>
              <a:rPr lang="en-US" sz="3734" dirty="0">
                <a:latin typeface="Times New Roman" charset="0"/>
                <a:ea typeface="Times New Roman" charset="0"/>
                <a:cs typeface="Times New Roman" charset="0"/>
              </a:rPr>
              <a:t>: 76.6% female</a:t>
            </a:r>
          </a:p>
          <a:p>
            <a:r>
              <a:rPr lang="en-US" sz="3734" b="1" dirty="0">
                <a:latin typeface="Times New Roman" charset="0"/>
                <a:ea typeface="Times New Roman" charset="0"/>
                <a:cs typeface="Times New Roman" charset="0"/>
              </a:rPr>
              <a:t>Owned Pets</a:t>
            </a:r>
            <a:r>
              <a:rPr lang="en-US" sz="3734" dirty="0">
                <a:latin typeface="Times New Roman" charset="0"/>
                <a:ea typeface="Times New Roman" charset="0"/>
                <a:cs typeface="Times New Roman" charset="0"/>
              </a:rPr>
              <a:t>: 77.9%, </a:t>
            </a:r>
            <a:r>
              <a:rPr lang="en-US" sz="3734" i="1" dirty="0">
                <a:latin typeface="Times New Roman" charset="0"/>
                <a:ea typeface="Times New Roman" charset="0"/>
                <a:cs typeface="Times New Roman" charset="0"/>
              </a:rPr>
              <a:t>n</a:t>
            </a:r>
            <a:r>
              <a:rPr lang="en-US" sz="3734" dirty="0">
                <a:latin typeface="Times New Roman" charset="0"/>
                <a:ea typeface="Times New Roman" charset="0"/>
                <a:cs typeface="Times New Roman" charset="0"/>
              </a:rPr>
              <a:t> = 265</a:t>
            </a:r>
          </a:p>
          <a:p>
            <a:r>
              <a:rPr lang="en-US" sz="3734" b="1" dirty="0">
                <a:latin typeface="Times New Roman" charset="0"/>
                <a:ea typeface="Times New Roman" charset="0"/>
                <a:cs typeface="Times New Roman" charset="0"/>
              </a:rPr>
              <a:t>Species owned</a:t>
            </a:r>
            <a:r>
              <a:rPr lang="en-US" sz="3734" dirty="0">
                <a:latin typeface="Times New Roman" charset="0"/>
                <a:ea typeface="Times New Roman" charset="0"/>
                <a:cs typeface="Times New Roman" charset="0"/>
              </a:rPr>
              <a:t>:</a:t>
            </a:r>
          </a:p>
          <a:p>
            <a:r>
              <a:rPr lang="en-US" sz="3734" dirty="0">
                <a:latin typeface="Times New Roman" charset="0"/>
                <a:ea typeface="Times New Roman" charset="0"/>
                <a:cs typeface="Times New Roman" charset="0"/>
              </a:rPr>
              <a:t>	Dog: </a:t>
            </a:r>
            <a:r>
              <a:rPr lang="en-US" sz="3734" i="1" dirty="0">
                <a:latin typeface="Times New Roman" charset="0"/>
                <a:ea typeface="Times New Roman" charset="0"/>
                <a:cs typeface="Times New Roman" charset="0"/>
              </a:rPr>
              <a:t>n</a:t>
            </a:r>
            <a:r>
              <a:rPr lang="en-US" sz="3734" dirty="0">
                <a:latin typeface="Times New Roman" charset="0"/>
                <a:ea typeface="Times New Roman" charset="0"/>
                <a:cs typeface="Times New Roman" charset="0"/>
              </a:rPr>
              <a:t> = 127</a:t>
            </a:r>
          </a:p>
          <a:p>
            <a:r>
              <a:rPr lang="en-US" sz="3734" dirty="0">
                <a:latin typeface="Times New Roman" charset="0"/>
                <a:ea typeface="Times New Roman" charset="0"/>
                <a:cs typeface="Times New Roman" charset="0"/>
              </a:rPr>
              <a:t>	Cat: </a:t>
            </a:r>
            <a:r>
              <a:rPr lang="en-US" sz="3734" i="1" dirty="0">
                <a:latin typeface="Times New Roman" charset="0"/>
                <a:ea typeface="Times New Roman" charset="0"/>
                <a:cs typeface="Times New Roman" charset="0"/>
              </a:rPr>
              <a:t>n</a:t>
            </a:r>
            <a:r>
              <a:rPr lang="en-US" sz="3734" dirty="0">
                <a:latin typeface="Times New Roman" charset="0"/>
                <a:ea typeface="Times New Roman" charset="0"/>
                <a:cs typeface="Times New Roman" charset="0"/>
              </a:rPr>
              <a:t> = 25</a:t>
            </a:r>
          </a:p>
          <a:p>
            <a:r>
              <a:rPr lang="en-US" sz="3734" dirty="0">
                <a:latin typeface="Times New Roman" charset="0"/>
                <a:ea typeface="Times New Roman" charset="0"/>
                <a:cs typeface="Times New Roman" charset="0"/>
              </a:rPr>
              <a:t>	Bird/small mammals</a:t>
            </a:r>
            <a:r>
              <a:rPr lang="en-US" sz="3734" i="1" dirty="0">
                <a:latin typeface="Times New Roman" charset="0"/>
                <a:ea typeface="Times New Roman" charset="0"/>
                <a:cs typeface="Times New Roman" charset="0"/>
              </a:rPr>
              <a:t>: n</a:t>
            </a:r>
            <a:r>
              <a:rPr lang="en-US" sz="3734" dirty="0">
                <a:latin typeface="Times New Roman" charset="0"/>
                <a:ea typeface="Times New Roman" charset="0"/>
                <a:cs typeface="Times New Roman" charset="0"/>
              </a:rPr>
              <a:t> = 9</a:t>
            </a:r>
          </a:p>
          <a:p>
            <a:r>
              <a:rPr lang="en-US" sz="3734" dirty="0">
                <a:latin typeface="Times New Roman" charset="0"/>
                <a:ea typeface="Times New Roman" charset="0"/>
                <a:cs typeface="Times New Roman" charset="0"/>
              </a:rPr>
              <a:t>	Multiple species: </a:t>
            </a:r>
            <a:r>
              <a:rPr lang="en-US" sz="3734" i="1" dirty="0">
                <a:latin typeface="Times New Roman" charset="0"/>
                <a:ea typeface="Times New Roman" charset="0"/>
                <a:cs typeface="Times New Roman" charset="0"/>
              </a:rPr>
              <a:t>n</a:t>
            </a:r>
            <a:r>
              <a:rPr lang="en-US" sz="3734" dirty="0">
                <a:latin typeface="Times New Roman" charset="0"/>
                <a:ea typeface="Times New Roman" charset="0"/>
                <a:cs typeface="Times New Roman" charset="0"/>
              </a:rPr>
              <a:t> = 81</a:t>
            </a:r>
          </a:p>
        </p:txBody>
      </p:sp>
      <p:sp>
        <p:nvSpPr>
          <p:cNvPr id="7" name="TextBox 6"/>
          <p:cNvSpPr txBox="1"/>
          <p:nvPr/>
        </p:nvSpPr>
        <p:spPr>
          <a:xfrm>
            <a:off x="31994218" y="2771641"/>
            <a:ext cx="3239884" cy="810350"/>
          </a:xfrm>
          <a:prstGeom prst="rect">
            <a:avLst/>
          </a:prstGeom>
          <a:noFill/>
        </p:spPr>
        <p:txBody>
          <a:bodyPr wrap="square" rtlCol="0">
            <a:spAutoFit/>
          </a:bodyPr>
          <a:lstStyle/>
          <a:p>
            <a:r>
              <a:rPr lang="en-US" sz="4666" b="1" dirty="0">
                <a:latin typeface="Times New Roman" charset="0"/>
                <a:ea typeface="Times New Roman" charset="0"/>
                <a:cs typeface="Times New Roman" charset="0"/>
              </a:rPr>
              <a:t>Discussion</a:t>
            </a:r>
          </a:p>
        </p:txBody>
      </p:sp>
      <p:sp>
        <p:nvSpPr>
          <p:cNvPr id="5" name="TextBox 4">
            <a:extLst>
              <a:ext uri="{FF2B5EF4-FFF2-40B4-BE49-F238E27FC236}">
                <a16:creationId xmlns:a16="http://schemas.microsoft.com/office/drawing/2014/main" id="{DF915028-F159-0546-8CD7-FF403E87EC8F}"/>
              </a:ext>
            </a:extLst>
          </p:cNvPr>
          <p:cNvSpPr txBox="1"/>
          <p:nvPr/>
        </p:nvSpPr>
        <p:spPr>
          <a:xfrm>
            <a:off x="11719653" y="12254487"/>
            <a:ext cx="6471546" cy="666977"/>
          </a:xfrm>
          <a:prstGeom prst="rect">
            <a:avLst/>
          </a:prstGeom>
          <a:noFill/>
        </p:spPr>
        <p:txBody>
          <a:bodyPr wrap="square" rtlCol="0">
            <a:spAutoFit/>
          </a:bodyPr>
          <a:lstStyle/>
          <a:p>
            <a:endParaRPr lang="en-US" sz="3734" dirty="0"/>
          </a:p>
        </p:txBody>
      </p:sp>
      <p:sp>
        <p:nvSpPr>
          <p:cNvPr id="25" name="TextBox 24">
            <a:extLst>
              <a:ext uri="{FF2B5EF4-FFF2-40B4-BE49-F238E27FC236}">
                <a16:creationId xmlns:a16="http://schemas.microsoft.com/office/drawing/2014/main" id="{42A52727-B8BD-4735-93B8-80B33F54E522}"/>
              </a:ext>
            </a:extLst>
          </p:cNvPr>
          <p:cNvSpPr txBox="1"/>
          <p:nvPr/>
        </p:nvSpPr>
        <p:spPr>
          <a:xfrm>
            <a:off x="14959071" y="9526249"/>
            <a:ext cx="2852558" cy="810350"/>
          </a:xfrm>
          <a:prstGeom prst="rect">
            <a:avLst/>
          </a:prstGeom>
          <a:noFill/>
        </p:spPr>
        <p:txBody>
          <a:bodyPr wrap="square" rtlCol="0">
            <a:spAutoFit/>
          </a:bodyPr>
          <a:lstStyle/>
          <a:p>
            <a:pPr algn="ctr"/>
            <a:r>
              <a:rPr lang="en-US" sz="4666" b="1" dirty="0">
                <a:latin typeface="Times New Roman" charset="0"/>
                <a:ea typeface="Times New Roman" charset="0"/>
                <a:cs typeface="Times New Roman" charset="0"/>
              </a:rPr>
              <a:t>Results</a:t>
            </a:r>
            <a:endParaRPr lang="en-US" sz="5250" b="1" dirty="0">
              <a:latin typeface="Times New Roman" charset="0"/>
              <a:ea typeface="Times New Roman" charset="0"/>
              <a:cs typeface="Times New Roman" charset="0"/>
            </a:endParaRPr>
          </a:p>
        </p:txBody>
      </p:sp>
      <p:sp>
        <p:nvSpPr>
          <p:cNvPr id="27" name="TextBox 26">
            <a:extLst>
              <a:ext uri="{FF2B5EF4-FFF2-40B4-BE49-F238E27FC236}">
                <a16:creationId xmlns:a16="http://schemas.microsoft.com/office/drawing/2014/main" id="{DE2BDC3D-A1BE-4707-AF76-139D9659B50E}"/>
              </a:ext>
            </a:extLst>
          </p:cNvPr>
          <p:cNvSpPr txBox="1"/>
          <p:nvPr/>
        </p:nvSpPr>
        <p:spPr>
          <a:xfrm>
            <a:off x="19341329" y="2728197"/>
            <a:ext cx="6609054" cy="810350"/>
          </a:xfrm>
          <a:prstGeom prst="rect">
            <a:avLst/>
          </a:prstGeom>
          <a:noFill/>
        </p:spPr>
        <p:txBody>
          <a:bodyPr wrap="square" rtlCol="0">
            <a:spAutoFit/>
          </a:bodyPr>
          <a:lstStyle/>
          <a:p>
            <a:pPr algn="ctr"/>
            <a:r>
              <a:rPr lang="en-US" sz="4666" b="1" dirty="0">
                <a:latin typeface="Times New Roman" charset="0"/>
                <a:ea typeface="Times New Roman" charset="0"/>
                <a:cs typeface="Times New Roman" charset="0"/>
              </a:rPr>
              <a:t>Demographics</a:t>
            </a:r>
          </a:p>
        </p:txBody>
      </p:sp>
      <p:graphicFrame>
        <p:nvGraphicFramePr>
          <p:cNvPr id="10" name="Chart 9">
            <a:extLst>
              <a:ext uri="{FF2B5EF4-FFF2-40B4-BE49-F238E27FC236}">
                <a16:creationId xmlns:a16="http://schemas.microsoft.com/office/drawing/2014/main" id="{2290CE03-E554-4171-B19D-7E79C6DAD110}"/>
              </a:ext>
            </a:extLst>
          </p:cNvPr>
          <p:cNvGraphicFramePr/>
          <p:nvPr>
            <p:extLst>
              <p:ext uri="{D42A27DB-BD31-4B8C-83A1-F6EECF244321}">
                <p14:modId xmlns:p14="http://schemas.microsoft.com/office/powerpoint/2010/main" val="1315860734"/>
              </p:ext>
            </p:extLst>
          </p:nvPr>
        </p:nvGraphicFramePr>
        <p:xfrm>
          <a:off x="10818337" y="9482027"/>
          <a:ext cx="6471546" cy="64605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3B682B2A-6A2C-491D-8727-A3B8198C8612}"/>
              </a:ext>
            </a:extLst>
          </p:cNvPr>
          <p:cNvGraphicFramePr/>
          <p:nvPr>
            <p:extLst>
              <p:ext uri="{D42A27DB-BD31-4B8C-83A1-F6EECF244321}">
                <p14:modId xmlns:p14="http://schemas.microsoft.com/office/powerpoint/2010/main" val="2160049377"/>
              </p:ext>
            </p:extLst>
          </p:nvPr>
        </p:nvGraphicFramePr>
        <p:xfrm>
          <a:off x="16455350" y="10001350"/>
          <a:ext cx="11048728" cy="4564592"/>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5C16EF89-2303-464E-9354-946AF270C48A}"/>
              </a:ext>
            </a:extLst>
          </p:cNvPr>
          <p:cNvSpPr txBox="1"/>
          <p:nvPr/>
        </p:nvSpPr>
        <p:spPr>
          <a:xfrm>
            <a:off x="10727054" y="16022568"/>
            <a:ext cx="5923496" cy="2677271"/>
          </a:xfrm>
          <a:prstGeom prst="rect">
            <a:avLst/>
          </a:prstGeom>
          <a:noFill/>
        </p:spPr>
        <p:txBody>
          <a:bodyPr wrap="square" rtlCol="0">
            <a:spAutoFit/>
          </a:bodyPr>
          <a:lstStyle/>
          <a:p>
            <a:r>
              <a:rPr lang="en-US" sz="4666" dirty="0"/>
              <a:t>Significant differences:</a:t>
            </a:r>
          </a:p>
          <a:p>
            <a:r>
              <a:rPr lang="en-US" sz="4666" dirty="0"/>
              <a:t>Total PTG</a:t>
            </a:r>
          </a:p>
          <a:p>
            <a:pPr marL="666712" indent="-666712">
              <a:buFont typeface="Arial" panose="020B0604020202020204" pitchFamily="34" charset="0"/>
              <a:buChar char="•"/>
            </a:pPr>
            <a:r>
              <a:rPr lang="en-US" sz="4200" dirty="0"/>
              <a:t>Dog &gt; cat owners</a:t>
            </a:r>
          </a:p>
          <a:p>
            <a:pPr marL="666712" indent="-666712">
              <a:buFont typeface="Arial" panose="020B0604020202020204" pitchFamily="34" charset="0"/>
              <a:buChar char="•"/>
            </a:pPr>
            <a:r>
              <a:rPr lang="en-US" sz="3266" dirty="0"/>
              <a:t>F(3,241) = 3.02, p=.031</a:t>
            </a:r>
          </a:p>
        </p:txBody>
      </p:sp>
      <p:sp>
        <p:nvSpPr>
          <p:cNvPr id="16" name="TextBox 15">
            <a:extLst>
              <a:ext uri="{FF2B5EF4-FFF2-40B4-BE49-F238E27FC236}">
                <a16:creationId xmlns:a16="http://schemas.microsoft.com/office/drawing/2014/main" id="{7E74C2C9-CDF2-4969-A487-C5969155318E}"/>
              </a:ext>
            </a:extLst>
          </p:cNvPr>
          <p:cNvSpPr txBox="1"/>
          <p:nvPr/>
        </p:nvSpPr>
        <p:spPr>
          <a:xfrm>
            <a:off x="16659626" y="14322275"/>
            <a:ext cx="5811432" cy="3323602"/>
          </a:xfrm>
          <a:prstGeom prst="rect">
            <a:avLst/>
          </a:prstGeom>
          <a:noFill/>
        </p:spPr>
        <p:txBody>
          <a:bodyPr wrap="square" rtlCol="0">
            <a:spAutoFit/>
          </a:bodyPr>
          <a:lstStyle/>
          <a:p>
            <a:r>
              <a:rPr lang="en-US" sz="4666" dirty="0"/>
              <a:t>Significant differences:</a:t>
            </a:r>
          </a:p>
          <a:p>
            <a:r>
              <a:rPr lang="en-US" sz="4666" dirty="0"/>
              <a:t>Personal Strength</a:t>
            </a:r>
          </a:p>
          <a:p>
            <a:pPr marL="666712" indent="-666712">
              <a:buFont typeface="Arial" panose="020B0604020202020204" pitchFamily="34" charset="0"/>
              <a:buChar char="•"/>
            </a:pPr>
            <a:r>
              <a:rPr lang="en-US" sz="4200" dirty="0"/>
              <a:t>Dog &gt; cat owners</a:t>
            </a:r>
          </a:p>
          <a:p>
            <a:pPr marL="666712" indent="-666712">
              <a:buFont typeface="Arial" panose="020B0604020202020204" pitchFamily="34" charset="0"/>
              <a:buChar char="•"/>
            </a:pPr>
            <a:r>
              <a:rPr lang="en-US" sz="4200" dirty="0"/>
              <a:t>Multiple Species &gt; cats</a:t>
            </a:r>
          </a:p>
          <a:p>
            <a:pPr marL="666712" indent="-666712">
              <a:buFont typeface="Arial" panose="020B0604020202020204" pitchFamily="34" charset="0"/>
              <a:buChar char="•"/>
            </a:pPr>
            <a:r>
              <a:rPr lang="en-US" sz="3266" dirty="0"/>
              <a:t>F(3,243) = 3.62, p=.014</a:t>
            </a:r>
          </a:p>
        </p:txBody>
      </p:sp>
      <p:sp>
        <p:nvSpPr>
          <p:cNvPr id="17" name="TextBox 16">
            <a:extLst>
              <a:ext uri="{FF2B5EF4-FFF2-40B4-BE49-F238E27FC236}">
                <a16:creationId xmlns:a16="http://schemas.microsoft.com/office/drawing/2014/main" id="{E7E5BE18-5CC3-4728-B697-C83B8D991599}"/>
              </a:ext>
            </a:extLst>
          </p:cNvPr>
          <p:cNvSpPr txBox="1"/>
          <p:nvPr/>
        </p:nvSpPr>
        <p:spPr>
          <a:xfrm>
            <a:off x="21958509" y="14545944"/>
            <a:ext cx="6323754" cy="3969933"/>
          </a:xfrm>
          <a:prstGeom prst="rect">
            <a:avLst/>
          </a:prstGeom>
          <a:noFill/>
        </p:spPr>
        <p:txBody>
          <a:bodyPr wrap="square" rtlCol="0">
            <a:spAutoFit/>
          </a:bodyPr>
          <a:lstStyle/>
          <a:p>
            <a:r>
              <a:rPr lang="en-US" sz="4666" dirty="0"/>
              <a:t>Significant differences:</a:t>
            </a:r>
          </a:p>
          <a:p>
            <a:r>
              <a:rPr lang="en-US" sz="4666" dirty="0"/>
              <a:t>Appreciation of Life</a:t>
            </a:r>
          </a:p>
          <a:p>
            <a:pPr marL="666712" indent="-666712">
              <a:buFont typeface="Arial" panose="020B0604020202020204" pitchFamily="34" charset="0"/>
              <a:buChar char="•"/>
            </a:pPr>
            <a:r>
              <a:rPr lang="en-US" sz="4200" dirty="0"/>
              <a:t>Dog &gt; birds/small mammals</a:t>
            </a:r>
          </a:p>
          <a:p>
            <a:pPr marL="666712" indent="-666712">
              <a:buFont typeface="Arial" panose="020B0604020202020204" pitchFamily="34" charset="0"/>
              <a:buChar char="•"/>
            </a:pPr>
            <a:r>
              <a:rPr lang="en-US" sz="4200" dirty="0"/>
              <a:t>Dogs &gt; multiple species</a:t>
            </a:r>
          </a:p>
          <a:p>
            <a:pPr marL="666712" indent="-666712">
              <a:buFont typeface="Arial" panose="020B0604020202020204" pitchFamily="34" charset="0"/>
              <a:buChar char="•"/>
            </a:pPr>
            <a:r>
              <a:rPr lang="en-US" sz="3266" dirty="0"/>
              <a:t>F(3,241) =3.51, p=.016</a:t>
            </a:r>
          </a:p>
        </p:txBody>
      </p:sp>
      <p:graphicFrame>
        <p:nvGraphicFramePr>
          <p:cNvPr id="18" name="Table 17">
            <a:extLst>
              <a:ext uri="{FF2B5EF4-FFF2-40B4-BE49-F238E27FC236}">
                <a16:creationId xmlns:a16="http://schemas.microsoft.com/office/drawing/2014/main" id="{7F465E2D-B7C4-4CD6-9C49-A169CDEFA745}"/>
              </a:ext>
            </a:extLst>
          </p:cNvPr>
          <p:cNvGraphicFramePr>
            <a:graphicFrameLocks noGrp="1"/>
          </p:cNvGraphicFramePr>
          <p:nvPr>
            <p:extLst>
              <p:ext uri="{D42A27DB-BD31-4B8C-83A1-F6EECF244321}">
                <p14:modId xmlns:p14="http://schemas.microsoft.com/office/powerpoint/2010/main" val="2966206491"/>
              </p:ext>
            </p:extLst>
          </p:nvPr>
        </p:nvGraphicFramePr>
        <p:xfrm>
          <a:off x="10691881" y="19080006"/>
          <a:ext cx="17102198" cy="4645248"/>
        </p:xfrm>
        <a:graphic>
          <a:graphicData uri="http://schemas.openxmlformats.org/drawingml/2006/table">
            <a:tbl>
              <a:tblPr firstRow="1" bandRow="1">
                <a:tableStyleId>{5C22544A-7EE6-4342-B048-85BDC9FD1C3A}</a:tableStyleId>
              </a:tblPr>
              <a:tblGrid>
                <a:gridCol w="4102074">
                  <a:extLst>
                    <a:ext uri="{9D8B030D-6E8A-4147-A177-3AD203B41FA5}">
                      <a16:colId xmlns:a16="http://schemas.microsoft.com/office/drawing/2014/main" val="294342826"/>
                    </a:ext>
                  </a:extLst>
                </a:gridCol>
                <a:gridCol w="1920240">
                  <a:extLst>
                    <a:ext uri="{9D8B030D-6E8A-4147-A177-3AD203B41FA5}">
                      <a16:colId xmlns:a16="http://schemas.microsoft.com/office/drawing/2014/main" val="2166525268"/>
                    </a:ext>
                  </a:extLst>
                </a:gridCol>
                <a:gridCol w="2213610">
                  <a:extLst>
                    <a:ext uri="{9D8B030D-6E8A-4147-A177-3AD203B41FA5}">
                      <a16:colId xmlns:a16="http://schemas.microsoft.com/office/drawing/2014/main" val="2216351195"/>
                    </a:ext>
                  </a:extLst>
                </a:gridCol>
                <a:gridCol w="3547110">
                  <a:extLst>
                    <a:ext uri="{9D8B030D-6E8A-4147-A177-3AD203B41FA5}">
                      <a16:colId xmlns:a16="http://schemas.microsoft.com/office/drawing/2014/main" val="3568314811"/>
                    </a:ext>
                  </a:extLst>
                </a:gridCol>
                <a:gridCol w="3067050">
                  <a:extLst>
                    <a:ext uri="{9D8B030D-6E8A-4147-A177-3AD203B41FA5}">
                      <a16:colId xmlns:a16="http://schemas.microsoft.com/office/drawing/2014/main" val="2518603698"/>
                    </a:ext>
                  </a:extLst>
                </a:gridCol>
                <a:gridCol w="2252114">
                  <a:extLst>
                    <a:ext uri="{9D8B030D-6E8A-4147-A177-3AD203B41FA5}">
                      <a16:colId xmlns:a16="http://schemas.microsoft.com/office/drawing/2014/main" val="2696717130"/>
                    </a:ext>
                  </a:extLst>
                </a:gridCol>
              </a:tblGrid>
              <a:tr h="1413772">
                <a:tc>
                  <a:txBody>
                    <a:bodyPr/>
                    <a:lstStyle/>
                    <a:p>
                      <a:r>
                        <a:rPr lang="en-US" sz="3800" dirty="0"/>
                        <a:t>Total PTG</a:t>
                      </a:r>
                    </a:p>
                  </a:txBody>
                  <a:tcPr marL="106680" marR="106680" marT="53340" marB="53340"/>
                </a:tc>
                <a:tc>
                  <a:txBody>
                    <a:bodyPr/>
                    <a:lstStyle/>
                    <a:p>
                      <a:r>
                        <a:rPr lang="en-US" sz="3800" dirty="0" smtClean="0"/>
                        <a:t>R</a:t>
                      </a:r>
                      <a:r>
                        <a:rPr lang="en-US" sz="3800" baseline="30000" dirty="0" smtClean="0"/>
                        <a:t>2</a:t>
                      </a:r>
                      <a:endParaRPr lang="en-US" sz="3800" baseline="30000" dirty="0"/>
                    </a:p>
                  </a:txBody>
                  <a:tcPr marL="106680" marR="106680" marT="53340" marB="53340"/>
                </a:tc>
                <a:tc>
                  <a:txBody>
                    <a:bodyPr/>
                    <a:lstStyle/>
                    <a:p>
                      <a:r>
                        <a:rPr lang="en-US" sz="3800" dirty="0"/>
                        <a:t>R2 Change</a:t>
                      </a:r>
                    </a:p>
                  </a:txBody>
                  <a:tcPr marL="106680" marR="106680" marT="53340" marB="53340"/>
                </a:tc>
                <a:tc>
                  <a:txBody>
                    <a:bodyPr/>
                    <a:lstStyle/>
                    <a:p>
                      <a:r>
                        <a:rPr lang="en-US" sz="3800" dirty="0"/>
                        <a:t>F</a:t>
                      </a:r>
                    </a:p>
                  </a:txBody>
                  <a:tcPr marL="106680" marR="106680" marT="53340" marB="53340"/>
                </a:tc>
                <a:tc>
                  <a:txBody>
                    <a:bodyPr/>
                    <a:lstStyle/>
                    <a:p>
                      <a:r>
                        <a:rPr lang="en-US" sz="3800" dirty="0"/>
                        <a:t>p-value</a:t>
                      </a:r>
                    </a:p>
                  </a:txBody>
                  <a:tcPr marL="106680" marR="106680" marT="53340" marB="53340"/>
                </a:tc>
                <a:tc>
                  <a:txBody>
                    <a:bodyPr/>
                    <a:lstStyle/>
                    <a:p>
                      <a:r>
                        <a:rPr lang="en-US" sz="3800" dirty="0"/>
                        <a:t>Beta</a:t>
                      </a:r>
                    </a:p>
                  </a:txBody>
                  <a:tcPr marL="106680" marR="106680" marT="53340" marB="53340"/>
                </a:tc>
                <a:extLst>
                  <a:ext uri="{0D108BD9-81ED-4DB2-BD59-A6C34878D82A}">
                    <a16:rowId xmlns:a16="http://schemas.microsoft.com/office/drawing/2014/main" val="1435729355"/>
                  </a:ext>
                </a:extLst>
              </a:tr>
              <a:tr h="1413772">
                <a:tc>
                  <a:txBody>
                    <a:bodyPr/>
                    <a:lstStyle/>
                    <a:p>
                      <a:r>
                        <a:rPr lang="en-US" sz="3800" dirty="0"/>
                        <a:t>Step 1 - demographics</a:t>
                      </a:r>
                    </a:p>
                  </a:txBody>
                  <a:tcPr marL="106680" marR="106680" marT="53340" marB="53340"/>
                </a:tc>
                <a:tc>
                  <a:txBody>
                    <a:bodyPr/>
                    <a:lstStyle/>
                    <a:p>
                      <a:r>
                        <a:rPr lang="en-US" sz="3800" dirty="0"/>
                        <a:t>3.9%</a:t>
                      </a:r>
                    </a:p>
                  </a:txBody>
                  <a:tcPr marL="106680" marR="106680" marT="53340" marB="53340"/>
                </a:tc>
                <a:tc>
                  <a:txBody>
                    <a:bodyPr/>
                    <a:lstStyle/>
                    <a:p>
                      <a:r>
                        <a:rPr lang="en-US" sz="3800" dirty="0"/>
                        <a:t>3.9%</a:t>
                      </a:r>
                    </a:p>
                  </a:txBody>
                  <a:tcPr marL="106680" marR="106680" marT="53340" marB="53340"/>
                </a:tc>
                <a:tc>
                  <a:txBody>
                    <a:bodyPr/>
                    <a:lstStyle/>
                    <a:p>
                      <a:r>
                        <a:rPr lang="en-US" sz="3800" dirty="0"/>
                        <a:t>F(6,248) = 3.35</a:t>
                      </a:r>
                    </a:p>
                  </a:txBody>
                  <a:tcPr marL="106680" marR="106680" marT="53340" marB="53340"/>
                </a:tc>
                <a:tc>
                  <a:txBody>
                    <a:bodyPr/>
                    <a:lstStyle/>
                    <a:p>
                      <a:r>
                        <a:rPr lang="en-US" sz="3800" dirty="0"/>
                        <a:t>p = .028</a:t>
                      </a:r>
                    </a:p>
                  </a:txBody>
                  <a:tcPr marL="106680" marR="106680" marT="53340" marB="53340"/>
                </a:tc>
                <a:tc>
                  <a:txBody>
                    <a:bodyPr/>
                    <a:lstStyle/>
                    <a:p>
                      <a:endParaRPr lang="en-US" sz="3800" dirty="0"/>
                    </a:p>
                  </a:txBody>
                  <a:tcPr marL="106680" marR="106680" marT="53340" marB="53340"/>
                </a:tc>
                <a:extLst>
                  <a:ext uri="{0D108BD9-81ED-4DB2-BD59-A6C34878D82A}">
                    <a16:rowId xmlns:a16="http://schemas.microsoft.com/office/drawing/2014/main" val="2496837277"/>
                  </a:ext>
                </a:extLst>
              </a:tr>
              <a:tr h="969442">
                <a:tc>
                  <a:txBody>
                    <a:bodyPr/>
                    <a:lstStyle/>
                    <a:p>
                      <a:r>
                        <a:rPr lang="en-US" sz="3800" dirty="0"/>
                        <a:t>Step 2 - # of Pets</a:t>
                      </a:r>
                    </a:p>
                  </a:txBody>
                  <a:tcPr marL="106680" marR="106680" marT="53340" marB="53340"/>
                </a:tc>
                <a:tc>
                  <a:txBody>
                    <a:bodyPr/>
                    <a:lstStyle/>
                    <a:p>
                      <a:r>
                        <a:rPr lang="en-US" sz="3800" dirty="0"/>
                        <a:t>8.9%</a:t>
                      </a:r>
                    </a:p>
                  </a:txBody>
                  <a:tcPr marL="106680" marR="106680" marT="53340" marB="53340"/>
                </a:tc>
                <a:tc>
                  <a:txBody>
                    <a:bodyPr/>
                    <a:lstStyle/>
                    <a:p>
                      <a:r>
                        <a:rPr lang="en-US" sz="3800" dirty="0"/>
                        <a:t>4.9%</a:t>
                      </a:r>
                    </a:p>
                  </a:txBody>
                  <a:tcPr marL="106680" marR="106680" marT="53340" marB="53340"/>
                </a:tc>
                <a:tc>
                  <a:txBody>
                    <a:bodyPr/>
                    <a:lstStyle/>
                    <a:p>
                      <a:r>
                        <a:rPr lang="en-US" sz="3800" dirty="0"/>
                        <a:t>F(9, 248) = 2.59</a:t>
                      </a:r>
                    </a:p>
                  </a:txBody>
                  <a:tcPr marL="106680" marR="106680" marT="53340" marB="53340"/>
                </a:tc>
                <a:tc>
                  <a:txBody>
                    <a:bodyPr/>
                    <a:lstStyle/>
                    <a:p>
                      <a:r>
                        <a:rPr lang="en-US" sz="3800" dirty="0"/>
                        <a:t>p = .007</a:t>
                      </a:r>
                    </a:p>
                  </a:txBody>
                  <a:tcPr marL="106680" marR="106680" marT="53340" marB="53340"/>
                </a:tc>
                <a:tc>
                  <a:txBody>
                    <a:bodyPr/>
                    <a:lstStyle/>
                    <a:p>
                      <a:endParaRPr lang="en-US" sz="3800" dirty="0"/>
                    </a:p>
                  </a:txBody>
                  <a:tcPr marL="106680" marR="106680" marT="53340" marB="53340"/>
                </a:tc>
                <a:extLst>
                  <a:ext uri="{0D108BD9-81ED-4DB2-BD59-A6C34878D82A}">
                    <a16:rowId xmlns:a16="http://schemas.microsoft.com/office/drawing/2014/main" val="3255433702"/>
                  </a:ext>
                </a:extLst>
              </a:tr>
              <a:tr h="848262">
                <a:tc>
                  <a:txBody>
                    <a:bodyPr/>
                    <a:lstStyle/>
                    <a:p>
                      <a:r>
                        <a:rPr lang="en-US" sz="3800" dirty="0"/>
                        <a:t>Predictors – Dogs</a:t>
                      </a:r>
                    </a:p>
                  </a:txBody>
                  <a:tcPr marL="106680" marR="106680" marT="53340" marB="53340"/>
                </a:tc>
                <a:tc>
                  <a:txBody>
                    <a:bodyPr/>
                    <a:lstStyle/>
                    <a:p>
                      <a:endParaRPr lang="en-US" sz="3800" dirty="0"/>
                    </a:p>
                  </a:txBody>
                  <a:tcPr marL="106680" marR="106680" marT="53340" marB="53340"/>
                </a:tc>
                <a:tc>
                  <a:txBody>
                    <a:bodyPr/>
                    <a:lstStyle/>
                    <a:p>
                      <a:endParaRPr lang="en-US" sz="3800" dirty="0"/>
                    </a:p>
                  </a:txBody>
                  <a:tcPr marL="106680" marR="106680" marT="53340" marB="53340"/>
                </a:tc>
                <a:tc>
                  <a:txBody>
                    <a:bodyPr/>
                    <a:lstStyle/>
                    <a:p>
                      <a:endParaRPr lang="en-US" sz="3800"/>
                    </a:p>
                  </a:txBody>
                  <a:tcPr marL="106680" marR="106680" marT="53340" marB="53340"/>
                </a:tc>
                <a:tc>
                  <a:txBody>
                    <a:bodyPr/>
                    <a:lstStyle/>
                    <a:p>
                      <a:r>
                        <a:rPr lang="en-US" sz="3800" dirty="0"/>
                        <a:t>p = .030</a:t>
                      </a:r>
                    </a:p>
                  </a:txBody>
                  <a:tcPr marL="106680" marR="106680" marT="53340" marB="53340"/>
                </a:tc>
                <a:tc>
                  <a:txBody>
                    <a:bodyPr/>
                    <a:lstStyle/>
                    <a:p>
                      <a:r>
                        <a:rPr lang="el-GR" sz="3800" i="1" kern="1200" dirty="0">
                          <a:solidFill>
                            <a:schemeClr val="dk1"/>
                          </a:solidFill>
                          <a:effectLst/>
                          <a:latin typeface="+mn-lt"/>
                          <a:ea typeface="+mn-ea"/>
                          <a:cs typeface="+mn-cs"/>
                        </a:rPr>
                        <a:t>Β</a:t>
                      </a:r>
                      <a:r>
                        <a:rPr lang="en-US" sz="3800" i="1" kern="1200" dirty="0">
                          <a:solidFill>
                            <a:schemeClr val="dk1"/>
                          </a:solidFill>
                          <a:effectLst/>
                          <a:latin typeface="+mn-lt"/>
                          <a:ea typeface="+mn-ea"/>
                          <a:cs typeface="+mn-cs"/>
                        </a:rPr>
                        <a:t> = .15</a:t>
                      </a:r>
                      <a:endParaRPr lang="en-US" sz="3800" dirty="0"/>
                    </a:p>
                  </a:txBody>
                  <a:tcPr marL="106680" marR="106680" marT="53340" marB="53340"/>
                </a:tc>
                <a:extLst>
                  <a:ext uri="{0D108BD9-81ED-4DB2-BD59-A6C34878D82A}">
                    <a16:rowId xmlns:a16="http://schemas.microsoft.com/office/drawing/2014/main" val="1191067949"/>
                  </a:ext>
                </a:extLst>
              </a:tr>
            </a:tbl>
          </a:graphicData>
        </a:graphic>
      </p:graphicFrame>
      <p:graphicFrame>
        <p:nvGraphicFramePr>
          <p:cNvPr id="20" name="Table 19">
            <a:extLst>
              <a:ext uri="{FF2B5EF4-FFF2-40B4-BE49-F238E27FC236}">
                <a16:creationId xmlns:a16="http://schemas.microsoft.com/office/drawing/2014/main" id="{C9C14FC4-1538-4C41-B5FA-33F481FD6FFF}"/>
              </a:ext>
            </a:extLst>
          </p:cNvPr>
          <p:cNvGraphicFramePr>
            <a:graphicFrameLocks noGrp="1"/>
          </p:cNvGraphicFramePr>
          <p:nvPr>
            <p:extLst>
              <p:ext uri="{D42A27DB-BD31-4B8C-83A1-F6EECF244321}">
                <p14:modId xmlns:p14="http://schemas.microsoft.com/office/powerpoint/2010/main" val="2002372966"/>
              </p:ext>
            </p:extLst>
          </p:nvPr>
        </p:nvGraphicFramePr>
        <p:xfrm>
          <a:off x="10651300" y="23772076"/>
          <a:ext cx="17102200" cy="8278316"/>
        </p:xfrm>
        <a:graphic>
          <a:graphicData uri="http://schemas.openxmlformats.org/drawingml/2006/table">
            <a:tbl>
              <a:tblPr firstRow="1" bandRow="1">
                <a:tableStyleId>{5C22544A-7EE6-4342-B048-85BDC9FD1C3A}</a:tableStyleId>
              </a:tblPr>
              <a:tblGrid>
                <a:gridCol w="3977542">
                  <a:extLst>
                    <a:ext uri="{9D8B030D-6E8A-4147-A177-3AD203B41FA5}">
                      <a16:colId xmlns:a16="http://schemas.microsoft.com/office/drawing/2014/main" val="846620137"/>
                    </a:ext>
                  </a:extLst>
                </a:gridCol>
                <a:gridCol w="2160270">
                  <a:extLst>
                    <a:ext uri="{9D8B030D-6E8A-4147-A177-3AD203B41FA5}">
                      <a16:colId xmlns:a16="http://schemas.microsoft.com/office/drawing/2014/main" val="2299258955"/>
                    </a:ext>
                  </a:extLst>
                </a:gridCol>
                <a:gridCol w="2253268">
                  <a:extLst>
                    <a:ext uri="{9D8B030D-6E8A-4147-A177-3AD203B41FA5}">
                      <a16:colId xmlns:a16="http://schemas.microsoft.com/office/drawing/2014/main" val="2633735583"/>
                    </a:ext>
                  </a:extLst>
                </a:gridCol>
                <a:gridCol w="3227070">
                  <a:extLst>
                    <a:ext uri="{9D8B030D-6E8A-4147-A177-3AD203B41FA5}">
                      <a16:colId xmlns:a16="http://schemas.microsoft.com/office/drawing/2014/main" val="3382053076"/>
                    </a:ext>
                  </a:extLst>
                </a:gridCol>
                <a:gridCol w="2266950">
                  <a:extLst>
                    <a:ext uri="{9D8B030D-6E8A-4147-A177-3AD203B41FA5}">
                      <a16:colId xmlns:a16="http://schemas.microsoft.com/office/drawing/2014/main" val="628100354"/>
                    </a:ext>
                  </a:extLst>
                </a:gridCol>
                <a:gridCol w="3217100">
                  <a:extLst>
                    <a:ext uri="{9D8B030D-6E8A-4147-A177-3AD203B41FA5}">
                      <a16:colId xmlns:a16="http://schemas.microsoft.com/office/drawing/2014/main" val="3861472672"/>
                    </a:ext>
                  </a:extLst>
                </a:gridCol>
              </a:tblGrid>
              <a:tr h="823870">
                <a:tc>
                  <a:txBody>
                    <a:bodyPr/>
                    <a:lstStyle/>
                    <a:p>
                      <a:r>
                        <a:rPr lang="en-US" sz="3800" dirty="0"/>
                        <a:t>Domain</a:t>
                      </a:r>
                    </a:p>
                  </a:txBody>
                  <a:tcPr marL="106680" marR="106680" marT="53340" marB="53340"/>
                </a:tc>
                <a:tc>
                  <a:txBody>
                    <a:bodyPr/>
                    <a:lstStyle/>
                    <a:p>
                      <a:r>
                        <a:rPr lang="en-US" sz="3800" dirty="0"/>
                        <a:t>Model</a:t>
                      </a:r>
                    </a:p>
                  </a:txBody>
                  <a:tcPr marL="106680" marR="106680" marT="53340" marB="53340"/>
                </a:tc>
                <a:tc>
                  <a:txBody>
                    <a:bodyPr/>
                    <a:lstStyle/>
                    <a:p>
                      <a:r>
                        <a:rPr lang="en-US" sz="3800" dirty="0"/>
                        <a:t>Model R2</a:t>
                      </a:r>
                    </a:p>
                  </a:txBody>
                  <a:tcPr marL="106680" marR="106680" marT="53340" marB="53340"/>
                </a:tc>
                <a:tc>
                  <a:txBody>
                    <a:bodyPr/>
                    <a:lstStyle/>
                    <a:p>
                      <a:r>
                        <a:rPr lang="en-US" sz="3800" dirty="0"/>
                        <a:t>F</a:t>
                      </a:r>
                    </a:p>
                  </a:txBody>
                  <a:tcPr marL="106680" marR="106680" marT="53340" marB="53340"/>
                </a:tc>
                <a:tc>
                  <a:txBody>
                    <a:bodyPr/>
                    <a:lstStyle/>
                    <a:p>
                      <a:r>
                        <a:rPr lang="en-US" sz="3800" dirty="0"/>
                        <a:t>p-value</a:t>
                      </a:r>
                    </a:p>
                  </a:txBody>
                  <a:tcPr marL="106680" marR="106680" marT="53340" marB="53340"/>
                </a:tc>
                <a:tc>
                  <a:txBody>
                    <a:bodyPr/>
                    <a:lstStyle/>
                    <a:p>
                      <a:r>
                        <a:rPr lang="en-US" sz="3800" dirty="0"/>
                        <a:t>Beta</a:t>
                      </a:r>
                    </a:p>
                  </a:txBody>
                  <a:tcPr marL="106680" marR="106680" marT="53340" marB="53340"/>
                </a:tc>
                <a:extLst>
                  <a:ext uri="{0D108BD9-81ED-4DB2-BD59-A6C34878D82A}">
                    <a16:rowId xmlns:a16="http://schemas.microsoft.com/office/drawing/2014/main" val="1830607452"/>
                  </a:ext>
                </a:extLst>
              </a:tr>
              <a:tr h="1264920">
                <a:tc>
                  <a:txBody>
                    <a:bodyPr/>
                    <a:lstStyle/>
                    <a:p>
                      <a:r>
                        <a:rPr lang="en-US" sz="3800" dirty="0"/>
                        <a:t>Personal Strength</a:t>
                      </a:r>
                    </a:p>
                  </a:txBody>
                  <a:tcPr marL="106680" marR="106680" marT="53340" marB="53340"/>
                </a:tc>
                <a:tc>
                  <a:txBody>
                    <a:bodyPr/>
                    <a:lstStyle/>
                    <a:p>
                      <a:r>
                        <a:rPr lang="en-US" sz="3800" dirty="0"/>
                        <a:t>Step 1</a:t>
                      </a:r>
                    </a:p>
                    <a:p>
                      <a:r>
                        <a:rPr lang="en-US" sz="3800" dirty="0"/>
                        <a:t>Step 2</a:t>
                      </a:r>
                    </a:p>
                  </a:txBody>
                  <a:tcPr marL="106680" marR="106680" marT="53340" marB="53340"/>
                </a:tc>
                <a:tc>
                  <a:txBody>
                    <a:bodyPr/>
                    <a:lstStyle/>
                    <a:p>
                      <a:r>
                        <a:rPr lang="en-US" sz="3800" dirty="0"/>
                        <a:t>3.8%</a:t>
                      </a:r>
                    </a:p>
                    <a:p>
                      <a:r>
                        <a:rPr lang="en-US" sz="3800" dirty="0"/>
                        <a:t>8.7%</a:t>
                      </a:r>
                    </a:p>
                  </a:txBody>
                  <a:tcPr marL="106680" marR="106680" marT="53340" marB="53340"/>
                </a:tc>
                <a:tc>
                  <a:txBody>
                    <a:bodyPr/>
                    <a:lstStyle/>
                    <a:p>
                      <a:r>
                        <a:rPr lang="en-US" sz="3800" dirty="0"/>
                        <a:t>F(3,247) = 3.22</a:t>
                      </a:r>
                    </a:p>
                    <a:p>
                      <a:pPr marL="0" marR="0" lvl="0" indent="0" algn="l" defTabSz="2468880" rtl="0" eaLnBrk="1" fontAlgn="auto" latinLnBrk="0" hangingPunct="1">
                        <a:lnSpc>
                          <a:spcPct val="100000"/>
                        </a:lnSpc>
                        <a:spcBef>
                          <a:spcPts val="0"/>
                        </a:spcBef>
                        <a:spcAft>
                          <a:spcPts val="0"/>
                        </a:spcAft>
                        <a:buClrTx/>
                        <a:buSzTx/>
                        <a:buFontTx/>
                        <a:buNone/>
                        <a:tabLst/>
                        <a:defRPr/>
                      </a:pPr>
                      <a:r>
                        <a:rPr lang="en-US" sz="3800" dirty="0"/>
                        <a:t>F(9,241) = 2.56</a:t>
                      </a:r>
                    </a:p>
                  </a:txBody>
                  <a:tcPr marL="106680" marR="106680" marT="53340" marB="53340"/>
                </a:tc>
                <a:tc>
                  <a:txBody>
                    <a:bodyPr/>
                    <a:lstStyle/>
                    <a:p>
                      <a:r>
                        <a:rPr lang="en-US" sz="3800" dirty="0"/>
                        <a:t>p= .023</a:t>
                      </a:r>
                    </a:p>
                    <a:p>
                      <a:r>
                        <a:rPr lang="en-US" sz="3800" dirty="0"/>
                        <a:t>p= .008</a:t>
                      </a:r>
                    </a:p>
                  </a:txBody>
                  <a:tcPr marL="106680" marR="106680" marT="53340" marB="53340"/>
                </a:tc>
                <a:tc>
                  <a:txBody>
                    <a:bodyPr/>
                    <a:lstStyle/>
                    <a:p>
                      <a:endParaRPr lang="en-US" sz="3800" dirty="0"/>
                    </a:p>
                  </a:txBody>
                  <a:tcPr marL="106680" marR="106680" marT="53340" marB="53340"/>
                </a:tc>
                <a:extLst>
                  <a:ext uri="{0D108BD9-81ED-4DB2-BD59-A6C34878D82A}">
                    <a16:rowId xmlns:a16="http://schemas.microsoft.com/office/drawing/2014/main" val="3229838548"/>
                  </a:ext>
                </a:extLst>
              </a:tr>
              <a:tr h="1264920">
                <a:tc>
                  <a:txBody>
                    <a:bodyPr/>
                    <a:lstStyle/>
                    <a:p>
                      <a:endParaRPr lang="en-US" sz="3800" dirty="0">
                        <a:solidFill>
                          <a:schemeClr val="tx1"/>
                        </a:solidFill>
                      </a:endParaRPr>
                    </a:p>
                  </a:txBody>
                  <a:tcPr marL="106680" marR="106680" marT="53340" marB="53340"/>
                </a:tc>
                <a:tc>
                  <a:txBody>
                    <a:bodyPr/>
                    <a:lstStyle/>
                    <a:p>
                      <a:r>
                        <a:rPr lang="en-US" sz="3600" dirty="0">
                          <a:solidFill>
                            <a:schemeClr val="tx1"/>
                          </a:solidFill>
                        </a:rPr>
                        <a:t>Predictors</a:t>
                      </a:r>
                    </a:p>
                  </a:txBody>
                  <a:tcPr marL="106680" marR="106680" marT="53340" marB="53340"/>
                </a:tc>
                <a:tc>
                  <a:txBody>
                    <a:bodyPr/>
                    <a:lstStyle/>
                    <a:p>
                      <a:endParaRPr lang="en-US" sz="3800" dirty="0">
                        <a:solidFill>
                          <a:schemeClr val="tx1"/>
                        </a:solidFill>
                      </a:endParaRPr>
                    </a:p>
                  </a:txBody>
                  <a:tcPr marL="106680" marR="106680" marT="53340" marB="53340"/>
                </a:tc>
                <a:tc>
                  <a:txBody>
                    <a:bodyPr/>
                    <a:lstStyle/>
                    <a:p>
                      <a:endParaRPr lang="en-US" sz="3800" dirty="0">
                        <a:solidFill>
                          <a:schemeClr val="tx1"/>
                        </a:solidFill>
                      </a:endParaRPr>
                    </a:p>
                  </a:txBody>
                  <a:tcPr marL="106680" marR="106680" marT="53340" marB="53340"/>
                </a:tc>
                <a:tc>
                  <a:txBody>
                    <a:bodyPr/>
                    <a:lstStyle/>
                    <a:p>
                      <a:r>
                        <a:rPr lang="en-US" sz="3800" dirty="0"/>
                        <a:t>p = .028</a:t>
                      </a:r>
                    </a:p>
                    <a:p>
                      <a:r>
                        <a:rPr lang="en-US" sz="3800" dirty="0"/>
                        <a:t>p= .041</a:t>
                      </a:r>
                    </a:p>
                  </a:txBody>
                  <a:tcPr marL="106680" marR="106680" marT="53340" marB="53340"/>
                </a:tc>
                <a:tc>
                  <a:txBody>
                    <a:bodyPr/>
                    <a:lstStyle/>
                    <a:p>
                      <a:pPr marL="0" marR="0" lvl="0" indent="0" algn="l" defTabSz="2468880" rtl="0" eaLnBrk="1" fontAlgn="auto" latinLnBrk="0" hangingPunct="1">
                        <a:lnSpc>
                          <a:spcPct val="100000"/>
                        </a:lnSpc>
                        <a:spcBef>
                          <a:spcPts val="0"/>
                        </a:spcBef>
                        <a:spcAft>
                          <a:spcPts val="0"/>
                        </a:spcAft>
                        <a:buClrTx/>
                        <a:buSzTx/>
                        <a:buFontTx/>
                        <a:buNone/>
                        <a:tabLst/>
                        <a:defRPr/>
                      </a:pPr>
                      <a:r>
                        <a:rPr lang="en-US" sz="3800" dirty="0"/>
                        <a:t>Gender: B =.13</a:t>
                      </a:r>
                    </a:p>
                    <a:p>
                      <a:pPr marL="0" marR="0" lvl="0" indent="0" algn="l" defTabSz="2468880" rtl="0" eaLnBrk="1" fontAlgn="auto" latinLnBrk="0" hangingPunct="1">
                        <a:lnSpc>
                          <a:spcPct val="100000"/>
                        </a:lnSpc>
                        <a:spcBef>
                          <a:spcPts val="0"/>
                        </a:spcBef>
                        <a:spcAft>
                          <a:spcPts val="0"/>
                        </a:spcAft>
                        <a:buClrTx/>
                        <a:buSzTx/>
                        <a:buFontTx/>
                        <a:buNone/>
                        <a:tabLst/>
                        <a:defRPr/>
                      </a:pPr>
                      <a:r>
                        <a:rPr lang="en-US" sz="3800" dirty="0"/>
                        <a:t>Dogs: B = .14</a:t>
                      </a:r>
                    </a:p>
                  </a:txBody>
                  <a:tcPr marL="106680" marR="106680" marT="53340" marB="53340"/>
                </a:tc>
                <a:extLst>
                  <a:ext uri="{0D108BD9-81ED-4DB2-BD59-A6C34878D82A}">
                    <a16:rowId xmlns:a16="http://schemas.microsoft.com/office/drawing/2014/main" val="2102279610"/>
                  </a:ext>
                </a:extLst>
              </a:tr>
              <a:tr h="1326114">
                <a:tc>
                  <a:txBody>
                    <a:bodyPr/>
                    <a:lstStyle/>
                    <a:p>
                      <a:r>
                        <a:rPr lang="en-US" sz="3800" dirty="0"/>
                        <a:t>Relating to Others</a:t>
                      </a:r>
                    </a:p>
                  </a:txBody>
                  <a:tcPr marL="106680" marR="106680" marT="53340" marB="53340"/>
                </a:tc>
                <a:tc>
                  <a:txBody>
                    <a:bodyPr/>
                    <a:lstStyle/>
                    <a:p>
                      <a:r>
                        <a:rPr lang="en-US" sz="3800" dirty="0"/>
                        <a:t>Step 1</a:t>
                      </a:r>
                    </a:p>
                    <a:p>
                      <a:r>
                        <a:rPr lang="en-US" sz="3800" dirty="0"/>
                        <a:t>Step 2</a:t>
                      </a:r>
                    </a:p>
                  </a:txBody>
                  <a:tcPr marL="106680" marR="106680" marT="53340" marB="53340"/>
                </a:tc>
                <a:tc>
                  <a:txBody>
                    <a:bodyPr/>
                    <a:lstStyle/>
                    <a:p>
                      <a:r>
                        <a:rPr lang="en-US" sz="3800" dirty="0"/>
                        <a:t>1.5%</a:t>
                      </a:r>
                    </a:p>
                    <a:p>
                      <a:r>
                        <a:rPr lang="en-US" sz="3800" dirty="0"/>
                        <a:t>3.4%</a:t>
                      </a:r>
                    </a:p>
                  </a:txBody>
                  <a:tcPr marL="106680" marR="106680" marT="53340" marB="53340"/>
                </a:tc>
                <a:tc>
                  <a:txBody>
                    <a:bodyPr/>
                    <a:lstStyle/>
                    <a:p>
                      <a:r>
                        <a:rPr lang="en-US" sz="3800" dirty="0"/>
                        <a:t>F(3,247) = 1.22</a:t>
                      </a:r>
                    </a:p>
                    <a:p>
                      <a:r>
                        <a:rPr lang="en-US" sz="3800" dirty="0"/>
                        <a:t>F(9,241) = 1.97</a:t>
                      </a:r>
                    </a:p>
                  </a:txBody>
                  <a:tcPr marL="106680" marR="106680" marT="53340" marB="53340"/>
                </a:tc>
                <a:tc>
                  <a:txBody>
                    <a:bodyPr/>
                    <a:lstStyle/>
                    <a:p>
                      <a:r>
                        <a:rPr lang="en-US" sz="3800" dirty="0"/>
                        <a:t>p = .304</a:t>
                      </a:r>
                    </a:p>
                    <a:p>
                      <a:r>
                        <a:rPr lang="en-US" sz="3800" dirty="0"/>
                        <a:t>p = .044</a:t>
                      </a:r>
                    </a:p>
                  </a:txBody>
                  <a:tcPr marL="106680" marR="106680" marT="53340" marB="53340"/>
                </a:tc>
                <a:tc>
                  <a:txBody>
                    <a:bodyPr/>
                    <a:lstStyle/>
                    <a:p>
                      <a:endParaRPr lang="en-US" sz="3800" dirty="0"/>
                    </a:p>
                  </a:txBody>
                  <a:tcPr marL="106680" marR="106680" marT="53340" marB="53340"/>
                </a:tc>
                <a:extLst>
                  <a:ext uri="{0D108BD9-81ED-4DB2-BD59-A6C34878D82A}">
                    <a16:rowId xmlns:a16="http://schemas.microsoft.com/office/drawing/2014/main" val="1855382959"/>
                  </a:ext>
                </a:extLst>
              </a:tr>
              <a:tr h="754064">
                <a:tc>
                  <a:txBody>
                    <a:bodyPr/>
                    <a:lstStyle/>
                    <a:p>
                      <a:endParaRPr lang="en-US" sz="3800"/>
                    </a:p>
                  </a:txBody>
                  <a:tcPr marL="106680" marR="106680" marT="53340" marB="53340"/>
                </a:tc>
                <a:tc>
                  <a:txBody>
                    <a:bodyPr/>
                    <a:lstStyle/>
                    <a:p>
                      <a:r>
                        <a:rPr lang="en-US" sz="3600" dirty="0"/>
                        <a:t>Predictors</a:t>
                      </a:r>
                    </a:p>
                  </a:txBody>
                  <a:tcPr marL="106680" marR="106680" marT="53340" marB="53340"/>
                </a:tc>
                <a:tc>
                  <a:txBody>
                    <a:bodyPr/>
                    <a:lstStyle/>
                    <a:p>
                      <a:endParaRPr lang="en-US" sz="3800"/>
                    </a:p>
                  </a:txBody>
                  <a:tcPr marL="106680" marR="106680" marT="53340" marB="53340"/>
                </a:tc>
                <a:tc>
                  <a:txBody>
                    <a:bodyPr/>
                    <a:lstStyle/>
                    <a:p>
                      <a:endParaRPr lang="en-US" sz="3800"/>
                    </a:p>
                  </a:txBody>
                  <a:tcPr marL="106680" marR="106680" marT="53340" marB="53340"/>
                </a:tc>
                <a:tc>
                  <a:txBody>
                    <a:bodyPr/>
                    <a:lstStyle/>
                    <a:p>
                      <a:r>
                        <a:rPr lang="en-US" sz="3800" dirty="0"/>
                        <a:t>p = .031</a:t>
                      </a:r>
                    </a:p>
                  </a:txBody>
                  <a:tcPr marL="106680" marR="106680" marT="53340" marB="53340"/>
                </a:tc>
                <a:tc>
                  <a:txBody>
                    <a:bodyPr/>
                    <a:lstStyle/>
                    <a:p>
                      <a:r>
                        <a:rPr lang="en-US" sz="3800" dirty="0"/>
                        <a:t>Cats: B = -.14</a:t>
                      </a:r>
                    </a:p>
                  </a:txBody>
                  <a:tcPr marL="106680" marR="106680" marT="53340" marB="53340"/>
                </a:tc>
                <a:extLst>
                  <a:ext uri="{0D108BD9-81ED-4DB2-BD59-A6C34878D82A}">
                    <a16:rowId xmlns:a16="http://schemas.microsoft.com/office/drawing/2014/main" val="252495946"/>
                  </a:ext>
                </a:extLst>
              </a:tr>
              <a:tr h="1378118">
                <a:tc>
                  <a:txBody>
                    <a:bodyPr/>
                    <a:lstStyle/>
                    <a:p>
                      <a:r>
                        <a:rPr lang="en-US" sz="3800" dirty="0"/>
                        <a:t>Appreciation of Life</a:t>
                      </a:r>
                    </a:p>
                  </a:txBody>
                  <a:tcPr marL="106680" marR="106680" marT="53340" marB="53340"/>
                </a:tc>
                <a:tc>
                  <a:txBody>
                    <a:bodyPr/>
                    <a:lstStyle/>
                    <a:p>
                      <a:r>
                        <a:rPr lang="en-US" sz="3800" dirty="0"/>
                        <a:t>Step 1</a:t>
                      </a:r>
                    </a:p>
                    <a:p>
                      <a:r>
                        <a:rPr lang="en-US" sz="3800" dirty="0"/>
                        <a:t>Step 2</a:t>
                      </a:r>
                    </a:p>
                  </a:txBody>
                  <a:tcPr marL="106680" marR="106680" marT="53340" marB="53340"/>
                </a:tc>
                <a:tc>
                  <a:txBody>
                    <a:bodyPr/>
                    <a:lstStyle/>
                    <a:p>
                      <a:r>
                        <a:rPr lang="en-US" sz="3800" dirty="0"/>
                        <a:t>16.8%</a:t>
                      </a:r>
                    </a:p>
                    <a:p>
                      <a:r>
                        <a:rPr lang="en-US" sz="3800" dirty="0"/>
                        <a:t>25.6%</a:t>
                      </a:r>
                    </a:p>
                  </a:txBody>
                  <a:tcPr marL="106680" marR="106680" marT="53340" marB="53340"/>
                </a:tc>
                <a:tc>
                  <a:txBody>
                    <a:bodyPr/>
                    <a:lstStyle/>
                    <a:p>
                      <a:r>
                        <a:rPr lang="en-US" sz="3800" dirty="0"/>
                        <a:t>F(3,245) = 2.37</a:t>
                      </a:r>
                    </a:p>
                    <a:p>
                      <a:r>
                        <a:rPr lang="en-US" sz="3800" dirty="0"/>
                        <a:t>F(9,239) = 1.86</a:t>
                      </a:r>
                    </a:p>
                  </a:txBody>
                  <a:tcPr marL="106680" marR="106680" marT="53340" marB="53340"/>
                </a:tc>
                <a:tc>
                  <a:txBody>
                    <a:bodyPr/>
                    <a:lstStyle/>
                    <a:p>
                      <a:r>
                        <a:rPr lang="en-US" sz="3800" dirty="0"/>
                        <a:t>p = .071</a:t>
                      </a:r>
                    </a:p>
                    <a:p>
                      <a:r>
                        <a:rPr lang="en-US" sz="3800" dirty="0"/>
                        <a:t>p = .058</a:t>
                      </a:r>
                    </a:p>
                  </a:txBody>
                  <a:tcPr marL="106680" marR="106680" marT="53340" marB="53340"/>
                </a:tc>
                <a:tc>
                  <a:txBody>
                    <a:bodyPr/>
                    <a:lstStyle/>
                    <a:p>
                      <a:endParaRPr lang="en-US" sz="3800" dirty="0"/>
                    </a:p>
                  </a:txBody>
                  <a:tcPr marL="106680" marR="106680" marT="53340" marB="53340"/>
                </a:tc>
                <a:extLst>
                  <a:ext uri="{0D108BD9-81ED-4DB2-BD59-A6C34878D82A}">
                    <a16:rowId xmlns:a16="http://schemas.microsoft.com/office/drawing/2014/main" val="138075828"/>
                  </a:ext>
                </a:extLst>
              </a:tr>
              <a:tr h="1466310">
                <a:tc>
                  <a:txBody>
                    <a:bodyPr/>
                    <a:lstStyle/>
                    <a:p>
                      <a:endParaRPr lang="en-US" sz="3800"/>
                    </a:p>
                  </a:txBody>
                  <a:tcPr marL="106680" marR="106680" marT="53340" marB="53340"/>
                </a:tc>
                <a:tc>
                  <a:txBody>
                    <a:bodyPr/>
                    <a:lstStyle/>
                    <a:p>
                      <a:r>
                        <a:rPr lang="en-US" sz="3600" dirty="0"/>
                        <a:t>Predictors</a:t>
                      </a:r>
                    </a:p>
                  </a:txBody>
                  <a:tcPr marL="106680" marR="106680" marT="53340" marB="53340"/>
                </a:tc>
                <a:tc>
                  <a:txBody>
                    <a:bodyPr/>
                    <a:lstStyle/>
                    <a:p>
                      <a:endParaRPr lang="en-US" sz="3800" dirty="0"/>
                    </a:p>
                  </a:txBody>
                  <a:tcPr marL="106680" marR="106680" marT="53340" marB="53340"/>
                </a:tc>
                <a:tc>
                  <a:txBody>
                    <a:bodyPr/>
                    <a:lstStyle/>
                    <a:p>
                      <a:endParaRPr lang="en-US" sz="3800" dirty="0"/>
                    </a:p>
                  </a:txBody>
                  <a:tcPr marL="106680" marR="106680" marT="53340" marB="53340"/>
                </a:tc>
                <a:tc>
                  <a:txBody>
                    <a:bodyPr/>
                    <a:lstStyle/>
                    <a:p>
                      <a:r>
                        <a:rPr lang="en-US" sz="3800" dirty="0"/>
                        <a:t>p = .044</a:t>
                      </a:r>
                    </a:p>
                    <a:p>
                      <a:r>
                        <a:rPr lang="en-US" sz="3800" dirty="0"/>
                        <a:t>p = .031</a:t>
                      </a:r>
                    </a:p>
                  </a:txBody>
                  <a:tcPr marL="106680" marR="106680" marT="53340" marB="53340"/>
                </a:tc>
                <a:tc>
                  <a:txBody>
                    <a:bodyPr/>
                    <a:lstStyle/>
                    <a:p>
                      <a:r>
                        <a:rPr lang="en-US" sz="3800" dirty="0"/>
                        <a:t>Age: B = .13</a:t>
                      </a:r>
                    </a:p>
                    <a:p>
                      <a:r>
                        <a:rPr lang="en-US" sz="3800" dirty="0"/>
                        <a:t>Cats: B = -.14</a:t>
                      </a:r>
                    </a:p>
                  </a:txBody>
                  <a:tcPr marL="106680" marR="106680" marT="53340" marB="53340"/>
                </a:tc>
                <a:extLst>
                  <a:ext uri="{0D108BD9-81ED-4DB2-BD59-A6C34878D82A}">
                    <a16:rowId xmlns:a16="http://schemas.microsoft.com/office/drawing/2014/main" val="3063508463"/>
                  </a:ext>
                </a:extLst>
              </a:tr>
            </a:tbl>
          </a:graphicData>
        </a:graphic>
      </p:graphicFrame>
      <p:pic>
        <p:nvPicPr>
          <p:cNvPr id="40" name="Picture 39" descr="OU stacked Sail_RGB_LG-2c.png">
            <a:extLst>
              <a:ext uri="{FF2B5EF4-FFF2-40B4-BE49-F238E27FC236}">
                <a16:creationId xmlns:a16="http://schemas.microsoft.com/office/drawing/2014/main" id="{724B8889-3363-40AC-94EE-AB04791A6B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26509" y="249383"/>
            <a:ext cx="5496218" cy="2302750"/>
          </a:xfrm>
          <a:prstGeom prst="rect">
            <a:avLst/>
          </a:prstGeom>
        </p:spPr>
      </p:pic>
      <p:sp>
        <p:nvSpPr>
          <p:cNvPr id="31" name="TextBox 30"/>
          <p:cNvSpPr txBox="1"/>
          <p:nvPr/>
        </p:nvSpPr>
        <p:spPr>
          <a:xfrm>
            <a:off x="112294" y="30115131"/>
            <a:ext cx="9971552" cy="2390911"/>
          </a:xfrm>
          <a:prstGeom prst="rect">
            <a:avLst/>
          </a:prstGeom>
          <a:noFill/>
        </p:spPr>
        <p:txBody>
          <a:bodyPr wrap="square" rtlCol="0">
            <a:spAutoFit/>
          </a:bodyPr>
          <a:lstStyle/>
          <a:p>
            <a:pPr algn="ctr"/>
            <a:r>
              <a:rPr lang="en-US" sz="3734" dirty="0">
                <a:latin typeface="Times New Roman" charset="0"/>
                <a:ea typeface="Times New Roman" charset="0"/>
                <a:cs typeface="Times New Roman" charset="0"/>
              </a:rPr>
              <a:t>Presented at the American Psychological Association August 10</a:t>
            </a:r>
            <a:r>
              <a:rPr lang="en-US" sz="3734" baseline="30000" dirty="0">
                <a:latin typeface="Times New Roman" charset="0"/>
                <a:ea typeface="Times New Roman" charset="0"/>
                <a:cs typeface="Times New Roman" charset="0"/>
              </a:rPr>
              <a:t>th</a:t>
            </a:r>
            <a:r>
              <a:rPr lang="en-US" sz="3734" dirty="0">
                <a:latin typeface="Times New Roman" charset="0"/>
                <a:ea typeface="Times New Roman" charset="0"/>
                <a:cs typeface="Times New Roman" charset="0"/>
              </a:rPr>
              <a:t>, 2019</a:t>
            </a:r>
          </a:p>
          <a:p>
            <a:pPr algn="ctr"/>
            <a:r>
              <a:rPr lang="en-US" sz="3734" dirty="0">
                <a:latin typeface="Times New Roman" charset="0"/>
                <a:ea typeface="Times New Roman" charset="0"/>
                <a:cs typeface="Times New Roman" charset="0"/>
              </a:rPr>
              <a:t>Contact: </a:t>
            </a:r>
            <a:r>
              <a:rPr lang="en-US" sz="3734" dirty="0">
                <a:latin typeface="Times New Roman" panose="02020603050405020304" pitchFamily="18" charset="0"/>
                <a:cs typeface="Times New Roman" panose="02020603050405020304" pitchFamily="18" charset="0"/>
              </a:rPr>
              <a:t>wdominick@oakland.edu; </a:t>
            </a:r>
          </a:p>
          <a:p>
            <a:pPr algn="ctr"/>
            <a:r>
              <a:rPr lang="en-US" sz="3734" dirty="0">
                <a:latin typeface="Times New Roman" charset="0"/>
                <a:ea typeface="Times New Roman" charset="0"/>
                <a:cs typeface="Times New Roman" charset="0"/>
              </a:rPr>
              <a:t>taku@oakland.edu</a:t>
            </a:r>
          </a:p>
        </p:txBody>
      </p:sp>
    </p:spTree>
    <p:extLst>
      <p:ext uri="{BB962C8B-B14F-4D97-AF65-F5344CB8AC3E}">
        <p14:creationId xmlns:p14="http://schemas.microsoft.com/office/powerpoint/2010/main" val="17997477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28240</TotalTime>
  <Words>991</Words>
  <Application>Microsoft Office PowerPoint</Application>
  <PresentationFormat>Custom</PresentationFormat>
  <Paragraphs>161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Oaklnd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Aundreah Walenski</dc:creator>
  <cp:lastModifiedBy>Kanako Taku</cp:lastModifiedBy>
  <cp:revision>453</cp:revision>
  <cp:lastPrinted>2015-04-19T13:13:42Z</cp:lastPrinted>
  <dcterms:created xsi:type="dcterms:W3CDTF">2014-04-08T17:56:25Z</dcterms:created>
  <dcterms:modified xsi:type="dcterms:W3CDTF">2019-07-18T19:20:54Z</dcterms:modified>
</cp:coreProperties>
</file>