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384048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209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3" name="Jenna Duronio" initials="JD [14]" lastIdx="1" clrIdx="42"/>
  <p:cmAuthor id="1" name="Aundreah Walenski" initials="AW" lastIdx="8" clrIdx="0"/>
  <p:cmAuthor id="44" name="Jenna Duronio" initials="JD [15]" lastIdx="1" clrIdx="43"/>
  <p:cmAuthor id="2" name="Lauren  Harrison" initials="LH" lastIdx="1" clrIdx="1"/>
  <p:cmAuthor id="45" name="Jenna Duronio" initials="JD [16]" lastIdx="1" clrIdx="44"/>
  <p:cmAuthor id="3" name="Lauren  Harrison" initials="LH [2]" lastIdx="1" clrIdx="2"/>
  <p:cmAuthor id="46" name="Jenna Duronio" initials="JD [17]" lastIdx="1" clrIdx="45"/>
  <p:cmAuthor id="4" name="Lauren  Harrison" initials="LH [3]" lastIdx="1" clrIdx="3"/>
  <p:cmAuthor id="47" name="Jenna Duronio" initials="JD [18]" lastIdx="1" clrIdx="46"/>
  <p:cmAuthor id="5" name="Lauren  Harrison" initials="LH [4]" lastIdx="1" clrIdx="4"/>
  <p:cmAuthor id="48" name="Jenna Duronio" initials="JD [19]" lastIdx="1" clrIdx="47"/>
  <p:cmAuthor id="6" name="Lauren  Harrison" initials="LH [5]" lastIdx="1" clrIdx="5"/>
  <p:cmAuthor id="7" name="Lauren  Harrison" initials="LH [6]" lastIdx="1" clrIdx="6"/>
  <p:cmAuthor id="8" name="Lauren  Harrison" initials="LH [7]" lastIdx="1" clrIdx="7"/>
  <p:cmAuthor id="9" name="Geena Osowski" initials="GO" lastIdx="1" clrIdx="8"/>
  <p:cmAuthor id="10" name="Geena Osowski" initials="GO [2]" lastIdx="1" clrIdx="9"/>
  <p:cmAuthor id="11" name="Geena Osowski" initials="GO [3]" lastIdx="1" clrIdx="10"/>
  <p:cmAuthor id="12" name="Geena Osowski" initials="GO [4]" lastIdx="1" clrIdx="11"/>
  <p:cmAuthor id="13" name="Geena Osowski" initials="GO [5]" lastIdx="1" clrIdx="12"/>
  <p:cmAuthor id="14" name="Geena Osowski" initials="GO [6]" lastIdx="1" clrIdx="13"/>
  <p:cmAuthor id="15" name="Shelby Seyburn" initials="SS" lastIdx="1" clrIdx="14"/>
  <p:cmAuthor id="16" name="Shelby Seyburn" initials="SS [2]" lastIdx="1" clrIdx="15"/>
  <p:cmAuthor id="17" name="Shelby Seyburn" initials="SS [3]" lastIdx="1" clrIdx="16"/>
  <p:cmAuthor id="18" name="Shelby Seyburn" initials="SS [4]" lastIdx="1" clrIdx="17"/>
  <p:cmAuthor id="19" name="Shelby Seyburn" initials="SS [5]" lastIdx="1" clrIdx="18"/>
  <p:cmAuthor id="20" name="Shelby Seyburn" initials="SS [6]" lastIdx="1" clrIdx="19"/>
  <p:cmAuthor id="21" name="Shelby Seyburn" initials="SS [7]" lastIdx="1" clrIdx="20"/>
  <p:cmAuthor id="22" name="Shelby Seyburn" initials="SS [8]" lastIdx="1" clrIdx="21"/>
  <p:cmAuthor id="23" name="Shelby Seyburn" initials="SS [9]" lastIdx="1" clrIdx="22"/>
  <p:cmAuthor id="24" name="Shelby Seyburn" initials="SS [10]" lastIdx="1" clrIdx="23"/>
  <p:cmAuthor id="25" name="Shelby Seyburn" initials="SS [11]" lastIdx="1" clrIdx="24"/>
  <p:cmAuthor id="26" name="Shelby Seyburn" initials="SS [12]" lastIdx="1" clrIdx="25"/>
  <p:cmAuthor id="27" name="Shelby Seyburn" initials="SS [13]" lastIdx="1" clrIdx="26"/>
  <p:cmAuthor id="28" name="Shelby Seyburn" initials="SS [14]" lastIdx="1" clrIdx="27"/>
  <p:cmAuthor id="29" name="Shelby Seyburn" initials="SS [15]" lastIdx="1" clrIdx="28"/>
  <p:cmAuthor id="30" name="Jenna Duronio" initials="JD" lastIdx="1" clrIdx="29"/>
  <p:cmAuthor id="31" name="Jenna Duronio" initials="JD [2]" lastIdx="1" clrIdx="30"/>
  <p:cmAuthor id="32" name="Jenna Duronio" initials="JD [3]" lastIdx="1" clrIdx="31"/>
  <p:cmAuthor id="33" name="Jenna Duronio" initials="JD [4]" lastIdx="1" clrIdx="32"/>
  <p:cmAuthor id="34" name="Jenna Duronio" initials="JD [5]" lastIdx="1" clrIdx="33"/>
  <p:cmAuthor id="35" name="Jenna Duronio" initials="JD [6]" lastIdx="1" clrIdx="34"/>
  <p:cmAuthor id="36" name="Jenna Duronio" initials="JD [7]" lastIdx="1" clrIdx="35"/>
  <p:cmAuthor id="37" name="Jenna Duronio" initials="JD [8]" lastIdx="1" clrIdx="36"/>
  <p:cmAuthor id="38" name="Jenna Duronio" initials="JD [9]" lastIdx="1" clrIdx="37"/>
  <p:cmAuthor id="39" name="Jenna Duronio" initials="JD [10]" lastIdx="1" clrIdx="38"/>
  <p:cmAuthor id="40" name="Jenna Duronio" initials="JD [11]" lastIdx="1" clrIdx="39"/>
  <p:cmAuthor id="41" name="Jenna Duronio" initials="JD [12]" lastIdx="1" clrIdx="40"/>
  <p:cmAuthor id="42" name="Jenna Duronio" initials="JD [13]" lastIdx="1" clrIdx="41"/>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9EE"/>
    <a:srgbClr val="FFC715"/>
    <a:srgbClr val="E1E978"/>
    <a:srgbClr val="C3D081"/>
    <a:srgbClr val="EEAC94"/>
    <a:srgbClr val="E7A68E"/>
    <a:srgbClr val="D08D85"/>
    <a:srgbClr val="9CA317"/>
    <a:srgbClr val="D07F53"/>
    <a:srgbClr val="EED16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BB6E68-2CDA-4D67-A2E0-EEC59996AEC4}" v="81" dt="2019-07-15T19:40:00.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172" autoAdjust="0"/>
    <p:restoredTop sz="91166" autoAdjust="0"/>
  </p:normalViewPr>
  <p:slideViewPr>
    <p:cSldViewPr snapToGrid="0" snapToObjects="1">
      <p:cViewPr varScale="1">
        <p:scale>
          <a:sx n="27" d="100"/>
          <a:sy n="27" d="100"/>
        </p:scale>
        <p:origin x="2166" y="162"/>
      </p:cViewPr>
      <p:guideLst>
        <p:guide orient="horz" pos="1036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E24F06-BBBD-684E-900A-4CC1D907E631}" type="datetimeFigureOut">
              <a:rPr lang="en-US" smtClean="0"/>
              <a:pPr/>
              <a:t>7/18/2019</a:t>
            </a:fld>
            <a:endParaRPr lang="en-US" dirty="0"/>
          </a:p>
        </p:txBody>
      </p:sp>
      <p:sp>
        <p:nvSpPr>
          <p:cNvPr id="4" name="Slide Image Placeholder 3"/>
          <p:cNvSpPr>
            <a:spLocks noGrp="1" noRot="1" noChangeAspect="1"/>
          </p:cNvSpPr>
          <p:nvPr>
            <p:ph type="sldImg" idx="2"/>
          </p:nvPr>
        </p:nvSpPr>
        <p:spPr>
          <a:xfrm>
            <a:off x="1428750" y="685800"/>
            <a:ext cx="40005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9264B2-2D59-6F40-A394-0F026F938D73}" type="slidenum">
              <a:rPr lang="en-US" smtClean="0"/>
              <a:pPr/>
              <a:t>‹#›</a:t>
            </a:fld>
            <a:endParaRPr lang="en-US" dirty="0"/>
          </a:p>
        </p:txBody>
      </p:sp>
    </p:spTree>
    <p:extLst>
      <p:ext uri="{BB962C8B-B14F-4D97-AF65-F5344CB8AC3E}">
        <p14:creationId xmlns:p14="http://schemas.microsoft.com/office/powerpoint/2010/main" val="1686162012"/>
      </p:ext>
    </p:extLst>
  </p:cSld>
  <p:clrMap bg1="lt1" tx1="dk1" bg2="lt2" tx2="dk2" accent1="accent1" accent2="accent2" accent3="accent3" accent4="accent4" accent5="accent5" accent6="accent6" hlink="hlink" folHlink="folHlink"/>
  <p:notesStyle>
    <a:lvl1pPr marL="0" algn="l" defTabSz="540318" rtl="0" eaLnBrk="1" latinLnBrk="0" hangingPunct="1">
      <a:defRPr sz="1418" kern="1200">
        <a:solidFill>
          <a:schemeClr val="tx1"/>
        </a:solidFill>
        <a:latin typeface="+mn-lt"/>
        <a:ea typeface="+mn-ea"/>
        <a:cs typeface="+mn-cs"/>
      </a:defRPr>
    </a:lvl1pPr>
    <a:lvl2pPr marL="540318" algn="l" defTabSz="540318" rtl="0" eaLnBrk="1" latinLnBrk="0" hangingPunct="1">
      <a:defRPr sz="1418" kern="1200">
        <a:solidFill>
          <a:schemeClr val="tx1"/>
        </a:solidFill>
        <a:latin typeface="+mn-lt"/>
        <a:ea typeface="+mn-ea"/>
        <a:cs typeface="+mn-cs"/>
      </a:defRPr>
    </a:lvl2pPr>
    <a:lvl3pPr marL="1080638" algn="l" defTabSz="540318" rtl="0" eaLnBrk="1" latinLnBrk="0" hangingPunct="1">
      <a:defRPr sz="1418" kern="1200">
        <a:solidFill>
          <a:schemeClr val="tx1"/>
        </a:solidFill>
        <a:latin typeface="+mn-lt"/>
        <a:ea typeface="+mn-ea"/>
        <a:cs typeface="+mn-cs"/>
      </a:defRPr>
    </a:lvl3pPr>
    <a:lvl4pPr marL="1620956" algn="l" defTabSz="540318" rtl="0" eaLnBrk="1" latinLnBrk="0" hangingPunct="1">
      <a:defRPr sz="1418" kern="1200">
        <a:solidFill>
          <a:schemeClr val="tx1"/>
        </a:solidFill>
        <a:latin typeface="+mn-lt"/>
        <a:ea typeface="+mn-ea"/>
        <a:cs typeface="+mn-cs"/>
      </a:defRPr>
    </a:lvl4pPr>
    <a:lvl5pPr marL="2161276" algn="l" defTabSz="540318" rtl="0" eaLnBrk="1" latinLnBrk="0" hangingPunct="1">
      <a:defRPr sz="1418" kern="1200">
        <a:solidFill>
          <a:schemeClr val="tx1"/>
        </a:solidFill>
        <a:latin typeface="+mn-lt"/>
        <a:ea typeface="+mn-ea"/>
        <a:cs typeface="+mn-cs"/>
      </a:defRPr>
    </a:lvl5pPr>
    <a:lvl6pPr marL="2701594" algn="l" defTabSz="540318" rtl="0" eaLnBrk="1" latinLnBrk="0" hangingPunct="1">
      <a:defRPr sz="1418" kern="1200">
        <a:solidFill>
          <a:schemeClr val="tx1"/>
        </a:solidFill>
        <a:latin typeface="+mn-lt"/>
        <a:ea typeface="+mn-ea"/>
        <a:cs typeface="+mn-cs"/>
      </a:defRPr>
    </a:lvl6pPr>
    <a:lvl7pPr marL="3241914" algn="l" defTabSz="540318" rtl="0" eaLnBrk="1" latinLnBrk="0" hangingPunct="1">
      <a:defRPr sz="1418" kern="1200">
        <a:solidFill>
          <a:schemeClr val="tx1"/>
        </a:solidFill>
        <a:latin typeface="+mn-lt"/>
        <a:ea typeface="+mn-ea"/>
        <a:cs typeface="+mn-cs"/>
      </a:defRPr>
    </a:lvl7pPr>
    <a:lvl8pPr marL="3782232" algn="l" defTabSz="540318" rtl="0" eaLnBrk="1" latinLnBrk="0" hangingPunct="1">
      <a:defRPr sz="1418" kern="1200">
        <a:solidFill>
          <a:schemeClr val="tx1"/>
        </a:solidFill>
        <a:latin typeface="+mn-lt"/>
        <a:ea typeface="+mn-ea"/>
        <a:cs typeface="+mn-cs"/>
      </a:defRPr>
    </a:lvl8pPr>
    <a:lvl9pPr marL="4322552" algn="l" defTabSz="540318" rtl="0" eaLnBrk="1" latinLnBrk="0" hangingPunct="1">
      <a:defRPr sz="141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8750" y="685800"/>
            <a:ext cx="4000500" cy="3429000"/>
          </a:xfrm>
        </p:spPr>
      </p:sp>
      <p:sp>
        <p:nvSpPr>
          <p:cNvPr id="3" name="Notes Placeholder 2"/>
          <p:cNvSpPr>
            <a:spLocks noGrp="1"/>
          </p:cNvSpPr>
          <p:nvPr>
            <p:ph type="body" idx="1"/>
          </p:nvPr>
        </p:nvSpPr>
        <p:spPr/>
        <p:txBody>
          <a:bodyPr/>
          <a:lstStyle/>
          <a:p>
            <a:r>
              <a:rPr lang="en-US" baseline="0" dirty="0"/>
              <a:t>Abstract: Check if there are any abstract requirements. Usually we put an abstract on the posters, even if small. However, if you do not need one an don’t want one should be fine. </a:t>
            </a:r>
          </a:p>
          <a:p>
            <a:r>
              <a:rPr lang="en-US" baseline="0" dirty="0"/>
              <a:t>Introduction: For the significance, I wouldn’t say no research because someone might have we just don’t know!, but few research have . . . (a common phrase in manuscripts)</a:t>
            </a:r>
          </a:p>
        </p:txBody>
      </p:sp>
      <p:sp>
        <p:nvSpPr>
          <p:cNvPr id="4" name="Slide Number Placeholder 3"/>
          <p:cNvSpPr>
            <a:spLocks noGrp="1"/>
          </p:cNvSpPr>
          <p:nvPr>
            <p:ph type="sldNum" sz="quarter" idx="10"/>
          </p:nvPr>
        </p:nvSpPr>
        <p:spPr/>
        <p:txBody>
          <a:bodyPr/>
          <a:lstStyle/>
          <a:p>
            <a:fld id="{F59264B2-2D59-6F40-A394-0F026F938D73}" type="slidenum">
              <a:rPr lang="en-US" smtClean="0"/>
              <a:pPr/>
              <a:t>1</a:t>
            </a:fld>
            <a:endParaRPr lang="en-US" dirty="0"/>
          </a:p>
        </p:txBody>
      </p:sp>
    </p:spTree>
    <p:extLst>
      <p:ext uri="{BB962C8B-B14F-4D97-AF65-F5344CB8AC3E}">
        <p14:creationId xmlns:p14="http://schemas.microsoft.com/office/powerpoint/2010/main" val="365563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smtClean="0"/>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39886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826329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smtClean="0"/>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045441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648007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350787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84512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32258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677481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smtClean="0"/>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95712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275070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651867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0E316E2D-AF60-D449-B123-E79AAE19C598}" type="datetimeFigureOut">
              <a:rPr lang="en-US" smtClean="0"/>
              <a:pPr/>
              <a:t>7/18/2019</a:t>
            </a:fld>
            <a:endParaRPr lang="en-US" dirty="0"/>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CED2781D-A445-F042-A0B8-77BFE836B07D}" type="slidenum">
              <a:rPr lang="en-US" smtClean="0"/>
              <a:pPr/>
              <a:t>‹#›</a:t>
            </a:fld>
            <a:endParaRPr lang="en-US" dirty="0"/>
          </a:p>
        </p:txBody>
      </p:sp>
    </p:spTree>
    <p:extLst>
      <p:ext uri="{BB962C8B-B14F-4D97-AF65-F5344CB8AC3E}">
        <p14:creationId xmlns:p14="http://schemas.microsoft.com/office/powerpoint/2010/main" val="18534519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dx.doi.org/10.1207/s15327965pli1501_01" TargetMode="External"/><Relationship Id="rId5" Type="http://schemas.openxmlformats.org/officeDocument/2006/relationships/hyperlink" Target="http://dx.doi.org/10.1037/1528-3542.7.2.429" TargetMode="External"/><Relationship Id="rId4" Type="http://schemas.openxmlformats.org/officeDocument/2006/relationships/hyperlink" Target="https://doi.org/10.1371/journal.pone.0158666"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D4E9EE"/>
        </a:solidFill>
        <a:effectLst/>
      </p:bgPr>
    </p:bg>
    <p:spTree>
      <p:nvGrpSpPr>
        <p:cNvPr id="1" name=""/>
        <p:cNvGrpSpPr/>
        <p:nvPr/>
      </p:nvGrpSpPr>
      <p:grpSpPr>
        <a:xfrm>
          <a:off x="0" y="0"/>
          <a:ext cx="0" cy="0"/>
          <a:chOff x="0" y="0"/>
          <a:chExt cx="0" cy="0"/>
        </a:xfrm>
      </p:grpSpPr>
      <p:sp>
        <p:nvSpPr>
          <p:cNvPr id="42" name="Rounded Rectangle 41"/>
          <p:cNvSpPr/>
          <p:nvPr/>
        </p:nvSpPr>
        <p:spPr>
          <a:xfrm>
            <a:off x="10875050" y="18320294"/>
            <a:ext cx="16283900" cy="13920728"/>
          </a:xfrm>
          <a:prstGeom prst="roundRect">
            <a:avLst>
              <a:gd name="adj" fmla="val 4740"/>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48" name="Rounded Rectangle 47"/>
          <p:cNvSpPr/>
          <p:nvPr/>
        </p:nvSpPr>
        <p:spPr>
          <a:xfrm>
            <a:off x="253724" y="19433708"/>
            <a:ext cx="9874052" cy="12795672"/>
          </a:xfrm>
          <a:prstGeom prst="roundRect">
            <a:avLst>
              <a:gd name="adj" fmla="val 4740"/>
            </a:avLst>
          </a:prstGeom>
          <a:solidFill>
            <a:schemeClr val="accent3">
              <a:lumMod val="60000"/>
              <a:lumOff val="4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33" name="Rounded Rectangle 32"/>
          <p:cNvSpPr/>
          <p:nvPr/>
        </p:nvSpPr>
        <p:spPr>
          <a:xfrm>
            <a:off x="10875052" y="9222693"/>
            <a:ext cx="16283900" cy="8658034"/>
          </a:xfrm>
          <a:prstGeom prst="roundRect">
            <a:avLst>
              <a:gd name="adj" fmla="val 4740"/>
            </a:avLst>
          </a:prstGeom>
          <a:solidFill>
            <a:schemeClr val="accent3">
              <a:lumMod val="60000"/>
              <a:lumOff val="4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3266" dirty="0"/>
          </a:p>
        </p:txBody>
      </p:sp>
      <p:sp>
        <p:nvSpPr>
          <p:cNvPr id="8" name="Rounded Rectangle 7"/>
          <p:cNvSpPr/>
          <p:nvPr/>
        </p:nvSpPr>
        <p:spPr>
          <a:xfrm>
            <a:off x="10875053" y="4439470"/>
            <a:ext cx="16283898" cy="4356528"/>
          </a:xfrm>
          <a:prstGeom prst="roundRect">
            <a:avLst>
              <a:gd name="adj" fmla="val 4740"/>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13" name="Rounded Rectangle 12"/>
          <p:cNvSpPr/>
          <p:nvPr/>
        </p:nvSpPr>
        <p:spPr>
          <a:xfrm>
            <a:off x="28139230" y="4306447"/>
            <a:ext cx="9954232" cy="22287354"/>
          </a:xfrm>
          <a:prstGeom prst="roundRect">
            <a:avLst>
              <a:gd name="adj" fmla="val 4740"/>
            </a:avLst>
          </a:prstGeom>
          <a:solidFill>
            <a:srgbClr val="C9D0D9"/>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2" name="TextBox 1"/>
          <p:cNvSpPr txBox="1"/>
          <p:nvPr/>
        </p:nvSpPr>
        <p:spPr>
          <a:xfrm>
            <a:off x="11210447" y="4659936"/>
            <a:ext cx="15413426" cy="4234364"/>
          </a:xfrm>
          <a:prstGeom prst="rect">
            <a:avLst/>
          </a:prstGeom>
          <a:noFill/>
        </p:spPr>
        <p:txBody>
          <a:bodyPr wrap="square" rtlCol="0">
            <a:spAutoFit/>
          </a:bodyPr>
          <a:lstStyle/>
          <a:p>
            <a:pPr defTabSz="533370"/>
            <a:endParaRPr lang="en-US" sz="200" dirty="0">
              <a:latin typeface="Times New Roman" charset="0"/>
              <a:ea typeface="Times New Roman" charset="0"/>
              <a:cs typeface="Times New Roman" charset="0"/>
            </a:endParaRPr>
          </a:p>
          <a:p>
            <a:pPr algn="ctr"/>
            <a:r>
              <a:rPr lang="en-US" sz="4666" b="1" u="sng" dirty="0">
                <a:effectLst>
                  <a:outerShdw blurRad="38100" dist="38100" dir="2700000" algn="tl">
                    <a:srgbClr val="000000">
                      <a:alpha val="43137"/>
                    </a:srgbClr>
                  </a:outerShdw>
                </a:effectLst>
                <a:latin typeface="Times New Roman" charset="0"/>
                <a:ea typeface="Times New Roman" charset="0"/>
                <a:cs typeface="Times New Roman" charset="0"/>
              </a:rPr>
              <a:t>Purpose and Hypothesis </a:t>
            </a:r>
          </a:p>
          <a:p>
            <a:pPr algn="ctr"/>
            <a:endParaRPr lang="en-US" sz="1050" b="1" dirty="0">
              <a:latin typeface="Times New Roman" charset="0"/>
              <a:ea typeface="Times New Roman" charset="0"/>
              <a:cs typeface="Times New Roman" charset="0"/>
            </a:endParaRPr>
          </a:p>
          <a:p>
            <a:pPr marL="533370" indent="-533370">
              <a:buFont typeface="Arial" charset="0"/>
              <a:buChar char="•"/>
            </a:pPr>
            <a:r>
              <a:rPr lang="en-US" sz="3500" b="1" dirty="0">
                <a:latin typeface="Times New Roman" charset="0"/>
                <a:ea typeface="Times New Roman" charset="0"/>
                <a:cs typeface="Times New Roman" charset="0"/>
              </a:rPr>
              <a:t>Purpose</a:t>
            </a:r>
            <a:r>
              <a:rPr lang="en-US" sz="3384" b="1" dirty="0">
                <a:latin typeface="Times New Roman" charset="0"/>
                <a:ea typeface="Times New Roman" charset="0"/>
                <a:cs typeface="Times New Roman" charset="0"/>
              </a:rPr>
              <a:t>:</a:t>
            </a:r>
            <a:r>
              <a:rPr lang="en-US" sz="3500" b="1" dirty="0">
                <a:latin typeface="Times New Roman" charset="0"/>
                <a:ea typeface="Times New Roman" charset="0"/>
                <a:cs typeface="Times New Roman" charset="0"/>
              </a:rPr>
              <a:t> </a:t>
            </a:r>
            <a:r>
              <a:rPr lang="en-US" sz="3500" dirty="0">
                <a:latin typeface="Times New Roman" charset="0"/>
                <a:ea typeface="Times New Roman" charset="0"/>
                <a:cs typeface="Times New Roman" charset="0"/>
              </a:rPr>
              <a:t>To examine whether participants from a Midwestern U.S University will perceive gender differences in responses to trauma?</a:t>
            </a:r>
            <a:endParaRPr lang="en-US" sz="1284" b="1" dirty="0">
              <a:latin typeface="Times New Roman" charset="0"/>
              <a:ea typeface="Times New Roman" charset="0"/>
              <a:cs typeface="Times New Roman" charset="0"/>
            </a:endParaRPr>
          </a:p>
          <a:p>
            <a:pPr marL="533370" indent="-533370">
              <a:buFont typeface="Arial" charset="0"/>
              <a:buChar char="•"/>
            </a:pPr>
            <a:r>
              <a:rPr lang="en-US" sz="3500" b="1" dirty="0">
                <a:latin typeface="Times New Roman" charset="0"/>
                <a:ea typeface="Times New Roman" charset="0"/>
                <a:cs typeface="Times New Roman" charset="0"/>
              </a:rPr>
              <a:t>Hypothesis:</a:t>
            </a:r>
            <a:r>
              <a:rPr lang="en-US" sz="3500" dirty="0">
                <a:latin typeface="Times New Roman" charset="0"/>
                <a:ea typeface="Times New Roman" charset="0"/>
                <a:cs typeface="Times New Roman" charset="0"/>
              </a:rPr>
              <a:t> Gender perceptions for different growth types depends on perceived emotional expressivity as driven by the stereotype that females are more emotional than men.</a:t>
            </a:r>
          </a:p>
          <a:p>
            <a:pPr marL="533370" indent="-533370">
              <a:buFont typeface="Arial" charset="0"/>
              <a:buChar char="•"/>
            </a:pPr>
            <a:endParaRPr lang="en-US" sz="3500" dirty="0">
              <a:latin typeface="Times New Roman" charset="0"/>
              <a:ea typeface="Times New Roman" charset="0"/>
              <a:cs typeface="Times New Roman" charset="0"/>
            </a:endParaRPr>
          </a:p>
        </p:txBody>
      </p:sp>
      <p:sp>
        <p:nvSpPr>
          <p:cNvPr id="39" name="TextBox 38"/>
          <p:cNvSpPr txBox="1"/>
          <p:nvPr/>
        </p:nvSpPr>
        <p:spPr>
          <a:xfrm>
            <a:off x="28137419" y="5098169"/>
            <a:ext cx="9812870" cy="21740952"/>
          </a:xfrm>
          <a:prstGeom prst="rect">
            <a:avLst/>
          </a:prstGeom>
          <a:noFill/>
        </p:spPr>
        <p:txBody>
          <a:bodyPr wrap="square" rtlCol="0">
            <a:spAutoFit/>
          </a:bodyPr>
          <a:lstStyle/>
          <a:p>
            <a:pPr marL="533370" indent="-533370">
              <a:buClr>
                <a:schemeClr val="bg2">
                  <a:lumMod val="90000"/>
                </a:schemeClr>
              </a:buClr>
              <a:buFont typeface="Arial"/>
              <a:buChar char="•"/>
            </a:pPr>
            <a:r>
              <a:rPr lang="en-US" sz="3266" b="1" u="sng" dirty="0">
                <a:latin typeface="Times New Roman" charset="0"/>
                <a:ea typeface="Times New Roman" charset="0"/>
                <a:cs typeface="Times New Roman" charset="0"/>
              </a:rPr>
              <a:t>Conclusions</a:t>
            </a:r>
            <a:r>
              <a:rPr lang="en-US" sz="3266" b="1" dirty="0">
                <a:latin typeface="Times New Roman" charset="0"/>
                <a:ea typeface="Times New Roman" charset="0"/>
                <a:cs typeface="Times New Roman" charset="0"/>
              </a:rPr>
              <a:t>: </a:t>
            </a:r>
          </a:p>
          <a:p>
            <a:pPr marL="533370" indent="-533370">
              <a:buClr>
                <a:schemeClr val="tx1"/>
              </a:buClr>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Participants likely perceived differences in emotional expressivity, openness to experience, and overall PTG process</a:t>
            </a:r>
          </a:p>
          <a:p>
            <a:pPr marL="533370" indent="-533370">
              <a:buClr>
                <a:schemeClr val="tx1"/>
              </a:buClr>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Participants intuit the gender differences from such differences and make assumptions that are consistent with empirical evidence (females experience higher levels of PTG)</a:t>
            </a:r>
          </a:p>
          <a:p>
            <a:pPr marL="533370" indent="-533370">
              <a:buClr>
                <a:schemeClr val="tx1"/>
              </a:buClr>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Males may be more likely to commit to the stereotype that females are more emotional than females</a:t>
            </a:r>
          </a:p>
          <a:p>
            <a:pPr marL="533370" indent="-533370">
              <a:buClr>
                <a:schemeClr val="tx1"/>
              </a:buClr>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Females, more than males, found X, from the PTG vignette to be marginally more authentic which might suggest a better understanding of the importance expressivity and openness when coping with trauma. </a:t>
            </a:r>
          </a:p>
          <a:p>
            <a:pPr marL="533370" indent="-533370">
              <a:buClr>
                <a:schemeClr val="tx1"/>
              </a:buClr>
              <a:buFont typeface="Arial" panose="020B0604020202020204" pitchFamily="34" charset="0"/>
              <a:buChar char="•"/>
            </a:pPr>
            <a:endParaRPr lang="en-US" sz="3266" b="1" u="sng" dirty="0">
              <a:latin typeface="Times New Roman" charset="0"/>
              <a:ea typeface="Times New Roman" charset="0"/>
              <a:cs typeface="Times New Roman" charset="0"/>
            </a:endParaRPr>
          </a:p>
          <a:p>
            <a:pPr marL="533370" indent="-533370">
              <a:buClr>
                <a:schemeClr val="bg2">
                  <a:lumMod val="90000"/>
                </a:schemeClr>
              </a:buClr>
              <a:buFont typeface="Arial"/>
              <a:buChar char="•"/>
            </a:pPr>
            <a:r>
              <a:rPr lang="en-US" sz="3266" b="1" u="sng" dirty="0">
                <a:latin typeface="Times New Roman" charset="0"/>
                <a:ea typeface="Times New Roman" charset="0"/>
                <a:cs typeface="Times New Roman" charset="0"/>
              </a:rPr>
              <a:t>Limitations</a:t>
            </a:r>
            <a:r>
              <a:rPr lang="en-US" sz="3266" b="1" dirty="0">
                <a:latin typeface="Times New Roman" charset="0"/>
                <a:ea typeface="Times New Roman" charset="0"/>
                <a:cs typeface="Times New Roman" charset="0"/>
              </a:rPr>
              <a:t>:</a:t>
            </a:r>
            <a:r>
              <a:rPr lang="en-US" sz="3266" dirty="0">
                <a:latin typeface="Times New Roman" charset="0"/>
                <a:ea typeface="Times New Roman" charset="0"/>
                <a:cs typeface="Times New Roman" charset="0"/>
              </a:rPr>
              <a:t> </a:t>
            </a:r>
          </a:p>
          <a:p>
            <a:pPr marL="533370" indent="-533370">
              <a:buClr>
                <a:schemeClr val="tx1"/>
              </a:buClr>
              <a:buFont typeface="Arial" panose="020B0604020202020204" pitchFamily="34" charset="0"/>
              <a:buChar char="•"/>
            </a:pPr>
            <a:r>
              <a:rPr lang="en-US" sz="3266" dirty="0">
                <a:latin typeface="Times New Roman" charset="0"/>
                <a:ea typeface="Times New Roman" charset="0"/>
                <a:cs typeface="Times New Roman" charset="0"/>
              </a:rPr>
              <a:t>Fewer males than females were analyzed</a:t>
            </a:r>
          </a:p>
          <a:p>
            <a:pPr marL="533370" indent="-533370">
              <a:buClr>
                <a:schemeClr val="tx1"/>
              </a:buClr>
              <a:buFont typeface="Arial" panose="020B0604020202020204" pitchFamily="34" charset="0"/>
              <a:buChar char="•"/>
            </a:pPr>
            <a:r>
              <a:rPr lang="en-US" sz="3266" dirty="0">
                <a:latin typeface="Times New Roman" charset="0"/>
                <a:ea typeface="Times New Roman" charset="0"/>
                <a:cs typeface="Times New Roman" charset="0"/>
              </a:rPr>
              <a:t>Whether participants answered incorrectly to the directions to imagine X as their own gender was not controlled for, therefore there is a large source of error to explain why they did not follow directions</a:t>
            </a:r>
          </a:p>
          <a:p>
            <a:pPr marL="533370" indent="-533370">
              <a:buClr>
                <a:schemeClr val="tx1"/>
              </a:buClr>
              <a:buFont typeface="Arial" panose="020B0604020202020204" pitchFamily="34" charset="0"/>
              <a:buChar char="•"/>
            </a:pPr>
            <a:r>
              <a:rPr lang="en-US" sz="3266" dirty="0">
                <a:latin typeface="Times New Roman" charset="0"/>
                <a:ea typeface="Times New Roman" charset="0"/>
                <a:cs typeface="Times New Roman" charset="0"/>
              </a:rPr>
              <a:t>Emotional expressivity and openness to experience are essential to PTG, however there were no components of the vignettes that were added to objectively represent these constructs</a:t>
            </a:r>
          </a:p>
          <a:p>
            <a:pPr marL="533370" indent="-533370">
              <a:buClr>
                <a:schemeClr val="tx1"/>
              </a:buClr>
              <a:buFont typeface="Arial" panose="020B0604020202020204" pitchFamily="34" charset="0"/>
              <a:buChar char="•"/>
            </a:pPr>
            <a:r>
              <a:rPr lang="en-US" sz="3266" dirty="0">
                <a:latin typeface="Times New Roman" charset="0"/>
                <a:ea typeface="Times New Roman" charset="0"/>
                <a:cs typeface="Times New Roman" charset="0"/>
              </a:rPr>
              <a:t>This research was conducted with undergraduate students, and therefore we may see different understandings of trauma and experience using participants of older age </a:t>
            </a:r>
          </a:p>
          <a:p>
            <a:pPr marL="533370" indent="-533370">
              <a:buClr>
                <a:schemeClr val="tx1"/>
              </a:buClr>
              <a:buFont typeface="Arial" panose="020B0604020202020204" pitchFamily="34" charset="0"/>
              <a:buChar char="•"/>
            </a:pPr>
            <a:endParaRPr lang="en-US" sz="3266" b="1" u="sng" dirty="0">
              <a:latin typeface="Times New Roman" charset="0"/>
              <a:ea typeface="Times New Roman" charset="0"/>
              <a:cs typeface="Times New Roman" charset="0"/>
            </a:endParaRPr>
          </a:p>
          <a:p>
            <a:pPr marL="533370" indent="-533370">
              <a:buClr>
                <a:schemeClr val="bg2">
                  <a:lumMod val="90000"/>
                </a:schemeClr>
              </a:buClr>
              <a:buSzPct val="100000"/>
              <a:buFont typeface="Arial"/>
              <a:buChar char="•"/>
            </a:pPr>
            <a:r>
              <a:rPr lang="en-US" sz="3266" b="1" u="sng" dirty="0">
                <a:latin typeface="Times New Roman" charset="0"/>
                <a:ea typeface="Times New Roman" charset="0"/>
                <a:cs typeface="Times New Roman" charset="0"/>
              </a:rPr>
              <a:t>Future Directions</a:t>
            </a:r>
            <a:r>
              <a:rPr lang="en-US" sz="3266" b="1" dirty="0">
                <a:latin typeface="Times New Roman" charset="0"/>
                <a:ea typeface="Times New Roman" charset="0"/>
                <a:cs typeface="Times New Roman" charset="0"/>
              </a:rPr>
              <a:t>: </a:t>
            </a:r>
          </a:p>
          <a:p>
            <a:pPr marL="533370" indent="-533370">
              <a:buClr>
                <a:schemeClr val="tx1"/>
              </a:buClr>
              <a:buFont typeface="Arial"/>
              <a:buChar char="•"/>
            </a:pPr>
            <a:r>
              <a:rPr lang="en-US" sz="3266" dirty="0">
                <a:latin typeface="Times New Roman" charset="0"/>
                <a:ea typeface="Times New Roman" charset="0"/>
                <a:cs typeface="Times New Roman" charset="0"/>
              </a:rPr>
              <a:t>More male participants to see if the pattern holds</a:t>
            </a:r>
          </a:p>
          <a:p>
            <a:pPr marL="533370" indent="-533370">
              <a:buClr>
                <a:schemeClr val="tx1"/>
              </a:buClr>
              <a:buFont typeface="Arial"/>
              <a:buChar char="•"/>
            </a:pPr>
            <a:r>
              <a:rPr lang="en-US" sz="3266" dirty="0">
                <a:latin typeface="Times New Roman" charset="0"/>
                <a:ea typeface="Times New Roman" charset="0"/>
                <a:cs typeface="Times New Roman" charset="0"/>
              </a:rPr>
              <a:t>Replicate study without asking participant to imagine X as the same gender as themselves to control for source of disobeying directions</a:t>
            </a:r>
          </a:p>
          <a:p>
            <a:pPr marL="533370" indent="-533370">
              <a:buClr>
                <a:schemeClr val="tx1"/>
              </a:buClr>
              <a:buFont typeface="Arial"/>
              <a:buChar char="•"/>
            </a:pPr>
            <a:r>
              <a:rPr lang="en-US" sz="3266" dirty="0">
                <a:latin typeface="Times New Roman" charset="0"/>
                <a:ea typeface="Times New Roman" charset="0"/>
                <a:cs typeface="Times New Roman" charset="0"/>
              </a:rPr>
              <a:t>Operationally define and describe emotionally expressivity and openness to experience in new vignettes</a:t>
            </a:r>
            <a:endParaRPr lang="en-US" sz="3266" b="1" u="sng" dirty="0">
              <a:latin typeface="Times New Roman" charset="0"/>
              <a:ea typeface="Times New Roman" charset="0"/>
              <a:cs typeface="Times New Roman" charset="0"/>
            </a:endParaRPr>
          </a:p>
          <a:p>
            <a:pPr marL="533370" indent="-533370">
              <a:buClr>
                <a:schemeClr val="bg2">
                  <a:lumMod val="90000"/>
                </a:schemeClr>
              </a:buClr>
              <a:buFont typeface="Arial"/>
              <a:buChar char="•"/>
            </a:pPr>
            <a:endParaRPr lang="en-US" sz="3266" b="1" dirty="0">
              <a:latin typeface="Times New Roman" charset="0"/>
              <a:ea typeface="Times New Roman" charset="0"/>
              <a:cs typeface="Times New Roman" charset="0"/>
            </a:endParaRPr>
          </a:p>
          <a:p>
            <a:pPr marL="533370" indent="-533370">
              <a:buClr>
                <a:schemeClr val="bg2">
                  <a:lumMod val="90000"/>
                </a:schemeClr>
              </a:buClr>
              <a:buFont typeface="Arial"/>
              <a:buChar char="•"/>
            </a:pPr>
            <a:endParaRPr lang="en-US" sz="3266" b="1" dirty="0">
              <a:latin typeface="Times New Roman" charset="0"/>
              <a:ea typeface="Times New Roman" charset="0"/>
              <a:cs typeface="Times New Roman" charset="0"/>
            </a:endParaRPr>
          </a:p>
        </p:txBody>
      </p:sp>
      <p:sp>
        <p:nvSpPr>
          <p:cNvPr id="35" name="Rectangle 34"/>
          <p:cNvSpPr/>
          <p:nvPr/>
        </p:nvSpPr>
        <p:spPr>
          <a:xfrm>
            <a:off x="9601200" y="14574068"/>
            <a:ext cx="19202400" cy="2256580"/>
          </a:xfrm>
          <a:prstGeom prst="rect">
            <a:avLst/>
          </a:prstGeom>
        </p:spPr>
        <p:txBody>
          <a:bodyPr>
            <a:spAutoFit/>
          </a:bodyPr>
          <a:lstStyle/>
          <a:p>
            <a:endParaRPr lang="en-US" sz="4688" dirty="0"/>
          </a:p>
          <a:p>
            <a:endParaRPr lang="en-US" sz="4688" dirty="0"/>
          </a:p>
          <a:p>
            <a:endParaRPr lang="en-US" sz="4688" dirty="0"/>
          </a:p>
        </p:txBody>
      </p:sp>
      <p:sp>
        <p:nvSpPr>
          <p:cNvPr id="52" name="Rectangle 51"/>
          <p:cNvSpPr/>
          <p:nvPr/>
        </p:nvSpPr>
        <p:spPr>
          <a:xfrm>
            <a:off x="12378734" y="17230100"/>
            <a:ext cx="19202400" cy="2256580"/>
          </a:xfrm>
          <a:prstGeom prst="rect">
            <a:avLst/>
          </a:prstGeom>
        </p:spPr>
        <p:txBody>
          <a:bodyPr>
            <a:spAutoFit/>
          </a:bodyPr>
          <a:lstStyle/>
          <a:p>
            <a:endParaRPr lang="en-US" sz="4688" dirty="0"/>
          </a:p>
          <a:p>
            <a:endParaRPr lang="en-US" sz="4688" dirty="0"/>
          </a:p>
          <a:p>
            <a:endParaRPr lang="en-US" sz="4688" dirty="0"/>
          </a:p>
        </p:txBody>
      </p:sp>
      <p:sp>
        <p:nvSpPr>
          <p:cNvPr id="41" name="Rounded Rectangle 40"/>
          <p:cNvSpPr/>
          <p:nvPr/>
        </p:nvSpPr>
        <p:spPr>
          <a:xfrm>
            <a:off x="10337993" y="785685"/>
            <a:ext cx="18530366" cy="3305094"/>
          </a:xfrm>
          <a:prstGeom prst="roundRect">
            <a:avLst>
              <a:gd name="adj" fmla="val 4740"/>
            </a:avLst>
          </a:prstGeom>
          <a:solidFill>
            <a:schemeClr val="accent3">
              <a:lumMod val="60000"/>
              <a:lumOff val="4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700" dirty="0">
                <a:solidFill>
                  <a:schemeClr val="tx1"/>
                </a:solidFill>
                <a:effectLst>
                  <a:outerShdw blurRad="38100" dist="38100" dir="2700000" algn="tl">
                    <a:srgbClr val="000000">
                      <a:alpha val="43137"/>
                    </a:srgbClr>
                  </a:outerShdw>
                </a:effectLst>
                <a:latin typeface="Times New Roman" charset="0"/>
                <a:ea typeface="Times New Roman" charset="0"/>
                <a:cs typeface="Times New Roman" charset="0"/>
              </a:rPr>
              <a:t>Do Participants Perceive Gender Differences in Responses to Trauma?</a:t>
            </a:r>
          </a:p>
          <a:p>
            <a:pPr algn="ctr"/>
            <a:r>
              <a:rPr lang="en-US" sz="5134" dirty="0">
                <a:solidFill>
                  <a:schemeClr val="tx1"/>
                </a:solidFill>
                <a:latin typeface="Times New Roman" charset="0"/>
                <a:ea typeface="Times New Roman" charset="0"/>
                <a:cs typeface="Times New Roman" charset="0"/>
              </a:rPr>
              <a:t>Alex </a:t>
            </a:r>
            <a:r>
              <a:rPr lang="en-US" sz="5134" dirty="0" err="1">
                <a:solidFill>
                  <a:schemeClr val="tx1"/>
                </a:solidFill>
                <a:latin typeface="Times New Roman" charset="0"/>
                <a:ea typeface="Times New Roman" charset="0"/>
                <a:cs typeface="Times New Roman" charset="0"/>
              </a:rPr>
              <a:t>Orille</a:t>
            </a:r>
            <a:r>
              <a:rPr lang="en-US" sz="5134" dirty="0">
                <a:solidFill>
                  <a:schemeClr val="tx1"/>
                </a:solidFill>
                <a:latin typeface="Times New Roman" charset="0"/>
                <a:ea typeface="Times New Roman" charset="0"/>
                <a:cs typeface="Times New Roman" charset="0"/>
              </a:rPr>
              <a:t>, Megan Hubarth, Dr. Kanako Taku </a:t>
            </a:r>
          </a:p>
        </p:txBody>
      </p:sp>
      <p:sp>
        <p:nvSpPr>
          <p:cNvPr id="51" name="Rounded Rectangle 50"/>
          <p:cNvSpPr/>
          <p:nvPr/>
        </p:nvSpPr>
        <p:spPr>
          <a:xfrm>
            <a:off x="28132996" y="27456780"/>
            <a:ext cx="9960464" cy="4675936"/>
          </a:xfrm>
          <a:prstGeom prst="roundRect">
            <a:avLst>
              <a:gd name="adj" fmla="val 4740"/>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36" name="TextBox 35"/>
          <p:cNvSpPr txBox="1"/>
          <p:nvPr/>
        </p:nvSpPr>
        <p:spPr>
          <a:xfrm>
            <a:off x="28255023" y="26859368"/>
            <a:ext cx="9828066" cy="594906"/>
          </a:xfrm>
          <a:prstGeom prst="rect">
            <a:avLst/>
          </a:prstGeom>
          <a:noFill/>
        </p:spPr>
        <p:txBody>
          <a:bodyPr wrap="square" rtlCol="0">
            <a:spAutoFit/>
          </a:bodyPr>
          <a:lstStyle/>
          <a:p>
            <a:pPr algn="ctr"/>
            <a:r>
              <a:rPr lang="en-US" sz="3266" u="sng" dirty="0">
                <a:latin typeface="Times New Roman" charset="0"/>
                <a:ea typeface="Times New Roman" charset="0"/>
                <a:cs typeface="Times New Roman" charset="0"/>
              </a:rPr>
              <a:t>References</a:t>
            </a:r>
            <a:r>
              <a:rPr lang="en-US" sz="1224" u="sng" dirty="0">
                <a:latin typeface="Times New Roman" charset="0"/>
                <a:ea typeface="Times New Roman" charset="0"/>
                <a:cs typeface="Times New Roman" charset="0"/>
              </a:rPr>
              <a:t> </a:t>
            </a:r>
          </a:p>
        </p:txBody>
      </p:sp>
      <p:sp>
        <p:nvSpPr>
          <p:cNvPr id="3" name="TextBox 2"/>
          <p:cNvSpPr txBox="1"/>
          <p:nvPr/>
        </p:nvSpPr>
        <p:spPr>
          <a:xfrm>
            <a:off x="17355017" y="9545955"/>
            <a:ext cx="2852558" cy="810350"/>
          </a:xfrm>
          <a:prstGeom prst="rect">
            <a:avLst/>
          </a:prstGeom>
          <a:noFill/>
        </p:spPr>
        <p:txBody>
          <a:bodyPr wrap="square" rtlCol="0">
            <a:spAutoFit/>
          </a:bodyPr>
          <a:lstStyle/>
          <a:p>
            <a:pPr algn="ctr"/>
            <a:r>
              <a:rPr lang="en-US" sz="4666" b="1" u="sng" dirty="0">
                <a:effectLst>
                  <a:outerShdw blurRad="38100" dist="38100" dir="2700000" algn="tl">
                    <a:srgbClr val="000000">
                      <a:alpha val="43137"/>
                    </a:srgbClr>
                  </a:outerShdw>
                </a:effectLst>
                <a:latin typeface="Times New Roman" charset="0"/>
                <a:ea typeface="Times New Roman" charset="0"/>
                <a:cs typeface="Times New Roman" charset="0"/>
              </a:rPr>
              <a:t>Results</a:t>
            </a:r>
            <a:endParaRPr lang="en-US" sz="5250" b="1" u="sng" dirty="0">
              <a:effectLst>
                <a:outerShdw blurRad="38100" dist="38100" dir="2700000" algn="tl">
                  <a:srgbClr val="000000">
                    <a:alpha val="43137"/>
                  </a:srgbClr>
                </a:outerShdw>
              </a:effectLst>
              <a:latin typeface="Times New Roman" charset="0"/>
              <a:ea typeface="Times New Roman" charset="0"/>
              <a:cs typeface="Times New Roman" charset="0"/>
            </a:endParaRPr>
          </a:p>
        </p:txBody>
      </p:sp>
      <p:sp>
        <p:nvSpPr>
          <p:cNvPr id="4" name="TextBox 3"/>
          <p:cNvSpPr txBox="1"/>
          <p:nvPr/>
        </p:nvSpPr>
        <p:spPr>
          <a:xfrm>
            <a:off x="298606" y="19413536"/>
            <a:ext cx="9933372" cy="13845072"/>
          </a:xfrm>
          <a:prstGeom prst="rect">
            <a:avLst/>
          </a:prstGeom>
          <a:noFill/>
        </p:spPr>
        <p:txBody>
          <a:bodyPr wrap="square" rtlCol="0">
            <a:spAutoFit/>
          </a:bodyPr>
          <a:lstStyle/>
          <a:p>
            <a:pPr algn="ctr"/>
            <a:r>
              <a:rPr lang="en-US" sz="4666" b="1" u="sng" dirty="0">
                <a:effectLst>
                  <a:outerShdw blurRad="38100" dist="38100" dir="2700000" algn="tl">
                    <a:srgbClr val="000000">
                      <a:alpha val="43137"/>
                    </a:srgbClr>
                  </a:outerShdw>
                </a:effectLst>
                <a:latin typeface="Times New Roman"/>
                <a:cs typeface="Times New Roman"/>
              </a:rPr>
              <a:t>Method</a:t>
            </a:r>
            <a:endParaRPr lang="en-US" sz="3266" b="1" u="sng" dirty="0">
              <a:effectLst>
                <a:outerShdw blurRad="38100" dist="38100" dir="2700000" algn="tl">
                  <a:srgbClr val="000000">
                    <a:alpha val="43137"/>
                  </a:srgbClr>
                </a:outerShdw>
              </a:effectLst>
              <a:latin typeface="Times New Roman" charset="0"/>
              <a:ea typeface="Times New Roman" charset="0"/>
              <a:cs typeface="Times New Roman" charset="0"/>
            </a:endParaRPr>
          </a:p>
          <a:p>
            <a:r>
              <a:rPr lang="en-US" sz="3734" b="1" dirty="0">
                <a:latin typeface="Times New Roman" charset="0"/>
                <a:ea typeface="Times New Roman" charset="0"/>
                <a:cs typeface="Times New Roman" charset="0"/>
              </a:rPr>
              <a:t>Inclusion/Exclusion Criteria: </a:t>
            </a:r>
          </a:p>
          <a:p>
            <a:pPr marL="600040" indent="-600040">
              <a:buAutoNum type="arabicParenBoth"/>
            </a:pPr>
            <a:r>
              <a:rPr lang="en-US" sz="3500" dirty="0">
                <a:latin typeface="Times New Roman" panose="02020603050405020304" pitchFamily="18" charset="0"/>
                <a:cs typeface="Times New Roman" panose="02020603050405020304" pitchFamily="18" charset="0"/>
              </a:rPr>
              <a:t>Included participants that incorrectly matched the gender of X to themselves</a:t>
            </a:r>
          </a:p>
          <a:p>
            <a:pPr marL="600040" indent="-600040">
              <a:buAutoNum type="arabicParenBoth"/>
            </a:pPr>
            <a:r>
              <a:rPr lang="en-US" sz="3500" dirty="0">
                <a:latin typeface="Times New Roman" panose="02020603050405020304" pitchFamily="18" charset="0"/>
                <a:cs typeface="Times New Roman" panose="02020603050405020304" pitchFamily="18" charset="0"/>
              </a:rPr>
              <a:t>Excluded participants that did not report gender or reported gender other than male or female </a:t>
            </a:r>
          </a:p>
          <a:p>
            <a:pPr marL="600040" indent="-600040">
              <a:buAutoNum type="arabicParenBoth"/>
            </a:pPr>
            <a:r>
              <a:rPr lang="en-US" sz="3500" dirty="0">
                <a:latin typeface="Times New Roman" panose="02020603050405020304" pitchFamily="18" charset="0"/>
                <a:ea typeface="Times New Roman" charset="0"/>
                <a:cs typeface="Times New Roman" panose="02020603050405020304" pitchFamily="18" charset="0"/>
              </a:rPr>
              <a:t>Achieved reliability</a:t>
            </a:r>
          </a:p>
          <a:p>
            <a:r>
              <a:rPr lang="en-US" sz="3500" b="1" dirty="0">
                <a:latin typeface="Times New Roman" panose="02020603050405020304" pitchFamily="18" charset="0"/>
                <a:ea typeface="Times New Roman" charset="0"/>
                <a:cs typeface="Times New Roman" panose="02020603050405020304" pitchFamily="18" charset="0"/>
              </a:rPr>
              <a:t>Procedure and Measures:</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Participants read two growth-oriented vignettes (PTG and Illusory), depicting a fictional character, X, who experiences an accident</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Participants were asked to imagine X as the same gender as themselves</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We analyzed only participants who incorrectly matched the gender of X to themselves</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Groups based on the pattern in which gender of X was perceived after each vignette: </a:t>
            </a:r>
          </a:p>
          <a:p>
            <a:pPr marL="533370" indent="-533370">
              <a:buFont typeface="Arial" panose="020B0604020202020204" pitchFamily="34" charset="0"/>
              <a:buChar char="•"/>
            </a:pPr>
            <a:r>
              <a:rPr lang="en-US" sz="3500" b="1" dirty="0">
                <a:latin typeface="Times New Roman" panose="02020603050405020304" pitchFamily="18" charset="0"/>
                <a:cs typeface="Times New Roman" panose="02020603050405020304" pitchFamily="18" charset="0"/>
              </a:rPr>
              <a:t>Group 1</a:t>
            </a:r>
            <a:r>
              <a:rPr lang="en-US" sz="3500" dirty="0">
                <a:latin typeface="Times New Roman" panose="02020603050405020304" pitchFamily="18" charset="0"/>
                <a:cs typeface="Times New Roman" panose="02020603050405020304" pitchFamily="18" charset="0"/>
              </a:rPr>
              <a:t>: PTG = Male &amp; Illusory = Male </a:t>
            </a:r>
          </a:p>
          <a:p>
            <a:pPr marL="533370" indent="-533370">
              <a:buFont typeface="Arial" panose="020B0604020202020204" pitchFamily="34" charset="0"/>
              <a:buChar char="•"/>
            </a:pPr>
            <a:r>
              <a:rPr lang="en-US" sz="3500" b="1" dirty="0">
                <a:latin typeface="Times New Roman" panose="02020603050405020304" pitchFamily="18" charset="0"/>
                <a:cs typeface="Times New Roman" panose="02020603050405020304" pitchFamily="18" charset="0"/>
              </a:rPr>
              <a:t>Group 2</a:t>
            </a:r>
            <a:r>
              <a:rPr lang="en-US" sz="3500" dirty="0">
                <a:latin typeface="Times New Roman" panose="02020603050405020304" pitchFamily="18" charset="0"/>
                <a:cs typeface="Times New Roman" panose="02020603050405020304" pitchFamily="18" charset="0"/>
              </a:rPr>
              <a:t>: PTG = Female &amp; Illusory = Female</a:t>
            </a:r>
          </a:p>
          <a:p>
            <a:pPr marL="533370" indent="-533370">
              <a:buFont typeface="Arial" panose="020B0604020202020204" pitchFamily="34" charset="0"/>
              <a:buChar char="•"/>
            </a:pPr>
            <a:r>
              <a:rPr lang="en-US" sz="3500" b="1" dirty="0">
                <a:latin typeface="Times New Roman" panose="02020603050405020304" pitchFamily="18" charset="0"/>
                <a:cs typeface="Times New Roman" panose="02020603050405020304" pitchFamily="18" charset="0"/>
              </a:rPr>
              <a:t>Group 3</a:t>
            </a:r>
            <a:r>
              <a:rPr lang="en-US" sz="3500" dirty="0">
                <a:latin typeface="Times New Roman" panose="02020603050405020304" pitchFamily="18" charset="0"/>
                <a:cs typeface="Times New Roman" panose="02020603050405020304" pitchFamily="18" charset="0"/>
              </a:rPr>
              <a:t>: PTG = Male &amp; Illusory = Female</a:t>
            </a:r>
          </a:p>
          <a:p>
            <a:pPr marL="533370" indent="-533370">
              <a:buFont typeface="Arial" panose="020B0604020202020204" pitchFamily="34" charset="0"/>
              <a:buChar char="•"/>
            </a:pPr>
            <a:r>
              <a:rPr lang="en-US" sz="3500" b="1" dirty="0">
                <a:latin typeface="Times New Roman" panose="02020603050405020304" pitchFamily="18" charset="0"/>
                <a:cs typeface="Times New Roman" panose="02020603050405020304" pitchFamily="18" charset="0"/>
              </a:rPr>
              <a:t>Group 4</a:t>
            </a:r>
            <a:r>
              <a:rPr lang="en-US" sz="3500" dirty="0">
                <a:latin typeface="Times New Roman" panose="02020603050405020304" pitchFamily="18" charset="0"/>
                <a:cs typeface="Times New Roman" panose="02020603050405020304" pitchFamily="18" charset="0"/>
              </a:rPr>
              <a:t>: PTG = Female &amp; Illusory = Male</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Authenticity was assessed with one item on a 7-point Likert Scale, following both vignettes</a:t>
            </a:r>
          </a:p>
          <a:p>
            <a:endParaRPr lang="en-US" sz="3734" b="1" dirty="0">
              <a:latin typeface="Times New Roman" charset="0"/>
              <a:ea typeface="Times New Roman" charset="0"/>
              <a:cs typeface="Times New Roman" charset="0"/>
            </a:endParaRPr>
          </a:p>
          <a:p>
            <a:endParaRPr lang="en-US" sz="3734" b="1" dirty="0">
              <a:latin typeface="Times New Roman" charset="0"/>
              <a:ea typeface="Times New Roman" charset="0"/>
              <a:cs typeface="Times New Roman" charset="0"/>
            </a:endParaRPr>
          </a:p>
        </p:txBody>
      </p:sp>
      <p:sp>
        <p:nvSpPr>
          <p:cNvPr id="34" name="Rounded Rectangle 33"/>
          <p:cNvSpPr/>
          <p:nvPr/>
        </p:nvSpPr>
        <p:spPr>
          <a:xfrm>
            <a:off x="242258" y="8190833"/>
            <a:ext cx="9834500" cy="11152818"/>
          </a:xfrm>
          <a:prstGeom prst="roundRect">
            <a:avLst>
              <a:gd name="adj" fmla="val 4740"/>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38" name="TextBox 37"/>
          <p:cNvSpPr txBox="1"/>
          <p:nvPr/>
        </p:nvSpPr>
        <p:spPr>
          <a:xfrm>
            <a:off x="351770" y="8167837"/>
            <a:ext cx="9549236" cy="11509305"/>
          </a:xfrm>
          <a:prstGeom prst="rect">
            <a:avLst/>
          </a:prstGeom>
          <a:noFill/>
        </p:spPr>
        <p:txBody>
          <a:bodyPr wrap="square" rtlCol="0">
            <a:spAutoFit/>
          </a:bodyPr>
          <a:lstStyle/>
          <a:p>
            <a:pPr algn="ctr"/>
            <a:r>
              <a:rPr lang="en-US" sz="4666" b="1" u="sng" dirty="0">
                <a:effectLst>
                  <a:outerShdw blurRad="38100" dist="38100" dir="2700000" algn="tl">
                    <a:srgbClr val="000000">
                      <a:alpha val="43137"/>
                    </a:srgbClr>
                  </a:outerShdw>
                </a:effectLst>
                <a:latin typeface="Times New Roman" charset="0"/>
                <a:ea typeface="Times New Roman" charset="0"/>
                <a:cs typeface="Times New Roman" charset="0"/>
              </a:rPr>
              <a:t>Introduction</a:t>
            </a:r>
          </a:p>
          <a:p>
            <a:pPr marL="394472" indent="-394472">
              <a:buFont typeface="Arial"/>
              <a:buChar char="•"/>
            </a:pPr>
            <a:r>
              <a:rPr lang="en-US" sz="3500" b="1" dirty="0">
                <a:latin typeface="Times New Roman" charset="0"/>
                <a:ea typeface="Times New Roman" charset="0"/>
                <a:cs typeface="Times New Roman" charset="0"/>
              </a:rPr>
              <a:t>Posttraumatic Growth (PTG): </a:t>
            </a:r>
            <a:r>
              <a:rPr lang="en-US" sz="3500" dirty="0">
                <a:latin typeface="Times New Roman" charset="0"/>
                <a:ea typeface="Times New Roman" charset="0"/>
                <a:cs typeface="Times New Roman" charset="0"/>
              </a:rPr>
              <a:t>The positive changes resulting from a struggle with a traumatic event, requires key cognitive processes such emotionally expressivity and openness to experience </a:t>
            </a:r>
            <a:r>
              <a:rPr lang="en-US" sz="2800" dirty="0">
                <a:latin typeface="Times New Roman" charset="0"/>
                <a:ea typeface="Times New Roman" charset="0"/>
                <a:cs typeface="Times New Roman" charset="0"/>
              </a:rPr>
              <a:t>(Tedeschi &amp; Calhoun, 2004)</a:t>
            </a:r>
          </a:p>
          <a:p>
            <a:pPr marL="394472" indent="-394472">
              <a:buFont typeface="Arial"/>
              <a:buChar char="•"/>
            </a:pPr>
            <a:r>
              <a:rPr lang="en-US" sz="3500" b="1" dirty="0">
                <a:latin typeface="Times New Roman" charset="0"/>
                <a:ea typeface="Times New Roman" charset="0"/>
                <a:cs typeface="Times New Roman" charset="0"/>
              </a:rPr>
              <a:t>Illusory Growth: </a:t>
            </a:r>
            <a:r>
              <a:rPr lang="en-US" sz="3500" dirty="0">
                <a:latin typeface="Times New Roman" charset="0"/>
                <a:ea typeface="Times New Roman" charset="0"/>
                <a:cs typeface="Times New Roman" charset="0"/>
              </a:rPr>
              <a:t>Self-reported growth in the absence of key cognitive processes described in the PTG model</a:t>
            </a:r>
            <a:endParaRPr lang="en-US" sz="3266" dirty="0">
              <a:latin typeface="Times New Roman" charset="0"/>
              <a:ea typeface="Times New Roman" charset="0"/>
              <a:cs typeface="Times New Roman" charset="0"/>
            </a:endParaRPr>
          </a:p>
          <a:p>
            <a:pPr marL="394472" indent="-394472">
              <a:buFont typeface="Arial"/>
              <a:buChar char="•"/>
            </a:pPr>
            <a:r>
              <a:rPr lang="en-US" sz="3266" b="1" dirty="0">
                <a:latin typeface="Times New Roman" charset="0"/>
                <a:ea typeface="Times New Roman" charset="0"/>
                <a:cs typeface="Times New Roman" charset="0"/>
              </a:rPr>
              <a:t>Gender Differences: </a:t>
            </a:r>
            <a:r>
              <a:rPr lang="en-US" sz="3266" dirty="0">
                <a:latin typeface="Times New Roman" charset="0"/>
                <a:ea typeface="Times New Roman" charset="0"/>
                <a:cs typeface="Times New Roman" charset="0"/>
              </a:rPr>
              <a:t>Women are more likely to experience higher levels of PTG </a:t>
            </a:r>
            <a:r>
              <a:rPr lang="en-US" sz="2800" dirty="0">
                <a:latin typeface="Times New Roman" charset="0"/>
                <a:ea typeface="Times New Roman" charset="0"/>
                <a:cs typeface="Times New Roman" charset="0"/>
              </a:rPr>
              <a:t>(Vishnevsky, </a:t>
            </a:r>
            <a:r>
              <a:rPr lang="en-US" sz="2800" dirty="0" err="1">
                <a:latin typeface="Times New Roman" charset="0"/>
                <a:ea typeface="Times New Roman" charset="0"/>
                <a:cs typeface="Times New Roman" charset="0"/>
              </a:rPr>
              <a:t>Cann</a:t>
            </a:r>
            <a:r>
              <a:rPr lang="en-US" sz="2800" dirty="0">
                <a:latin typeface="Times New Roman" charset="0"/>
                <a:ea typeface="Times New Roman" charset="0"/>
                <a:cs typeface="Times New Roman" charset="0"/>
              </a:rPr>
              <a:t>, Calhoun, Tedeschi, &amp; Demakis, 2010), </a:t>
            </a:r>
            <a:r>
              <a:rPr lang="en-US" sz="3266" dirty="0">
                <a:latin typeface="Times New Roman" charset="0"/>
                <a:ea typeface="Times New Roman" charset="0"/>
                <a:cs typeface="Times New Roman" charset="0"/>
              </a:rPr>
              <a:t>tend to be more reflective toward negative affect </a:t>
            </a:r>
            <a:r>
              <a:rPr lang="en-US" sz="2800" dirty="0">
                <a:latin typeface="Times New Roman" charset="0"/>
                <a:ea typeface="Times New Roman" charset="0"/>
                <a:cs typeface="Times New Roman" charset="0"/>
              </a:rPr>
              <a:t>(Treynor, Gonzalez, &amp; Nolen-Hoeksema, 2003)</a:t>
            </a:r>
            <a:r>
              <a:rPr lang="en-US" sz="3266" dirty="0">
                <a:latin typeface="Times New Roman" charset="0"/>
                <a:ea typeface="Times New Roman" charset="0"/>
                <a:cs typeface="Times New Roman" charset="0"/>
              </a:rPr>
              <a:t>, and tend to be more emotionally expressive to negative events </a:t>
            </a:r>
            <a:r>
              <a:rPr lang="en-US" sz="2800" dirty="0">
                <a:latin typeface="Times New Roman" charset="0"/>
                <a:ea typeface="Times New Roman" charset="0"/>
                <a:cs typeface="Times New Roman" charset="0"/>
              </a:rPr>
              <a:t>(Deng, Chang, Yang, </a:t>
            </a:r>
            <a:r>
              <a:rPr lang="en-US" sz="2800" dirty="0" err="1">
                <a:latin typeface="Times New Roman" charset="0"/>
                <a:ea typeface="Times New Roman" charset="0"/>
                <a:cs typeface="Times New Roman" charset="0"/>
              </a:rPr>
              <a:t>Huo</a:t>
            </a:r>
            <a:r>
              <a:rPr lang="en-US" sz="2800" dirty="0">
                <a:latin typeface="Times New Roman" charset="0"/>
                <a:ea typeface="Times New Roman" charset="0"/>
                <a:cs typeface="Times New Roman" charset="0"/>
              </a:rPr>
              <a:t>, &amp; Zhou, 2016)</a:t>
            </a:r>
            <a:endParaRPr lang="en-US" sz="3266" dirty="0">
              <a:latin typeface="Times New Roman" charset="0"/>
              <a:ea typeface="Times New Roman" charset="0"/>
              <a:cs typeface="Times New Roman" charset="0"/>
            </a:endParaRPr>
          </a:p>
          <a:p>
            <a:pPr marL="394472" indent="-394472">
              <a:buFont typeface="Arial"/>
              <a:buChar char="•"/>
            </a:pPr>
            <a:r>
              <a:rPr lang="en-US" sz="3266" b="1" dirty="0">
                <a:latin typeface="Times New Roman" charset="0"/>
                <a:ea typeface="Times New Roman" charset="0"/>
                <a:cs typeface="Times New Roman" charset="0"/>
              </a:rPr>
              <a:t>Gender Stereotype: </a:t>
            </a:r>
            <a:r>
              <a:rPr lang="en-US" sz="3266" dirty="0">
                <a:latin typeface="Times New Roman" charset="0"/>
                <a:ea typeface="Times New Roman" charset="0"/>
                <a:cs typeface="Times New Roman" charset="0"/>
              </a:rPr>
              <a:t>Regardless of empirical evidence for emotional openness, there exists a</a:t>
            </a:r>
          </a:p>
          <a:p>
            <a:pPr marL="394472" indent="-394472">
              <a:buFont typeface="Arial"/>
              <a:buChar char="•"/>
            </a:pPr>
            <a:r>
              <a:rPr lang="en-US" sz="3266" dirty="0">
                <a:latin typeface="Times New Roman" charset="0"/>
                <a:ea typeface="Times New Roman" charset="0"/>
                <a:cs typeface="Times New Roman" charset="0"/>
              </a:rPr>
              <a:t>stereotypical convention in Western culture than women are more emotional compared to men</a:t>
            </a:r>
          </a:p>
          <a:p>
            <a:r>
              <a:rPr lang="en-US" sz="2800" dirty="0">
                <a:latin typeface="Times New Roman" charset="0"/>
                <a:ea typeface="Times New Roman" charset="0"/>
                <a:cs typeface="Times New Roman" charset="0"/>
              </a:rPr>
              <a:t>    (Gard &amp;amp; </a:t>
            </a:r>
            <a:r>
              <a:rPr lang="en-US" sz="2800" dirty="0" err="1">
                <a:latin typeface="Times New Roman" charset="0"/>
                <a:ea typeface="Times New Roman" charset="0"/>
                <a:cs typeface="Times New Roman" charset="0"/>
              </a:rPr>
              <a:t>Kring</a:t>
            </a:r>
            <a:r>
              <a:rPr lang="en-US" sz="2800" dirty="0">
                <a:latin typeface="Times New Roman" charset="0"/>
                <a:ea typeface="Times New Roman" charset="0"/>
                <a:cs typeface="Times New Roman" charset="0"/>
              </a:rPr>
              <a:t>, 2007)</a:t>
            </a:r>
          </a:p>
          <a:p>
            <a:pPr marL="394472" indent="-394472">
              <a:buFont typeface="Arial"/>
              <a:buChar char="•"/>
            </a:pPr>
            <a:endParaRPr lang="en-US" sz="3266" dirty="0">
              <a:latin typeface="Times New Roman" charset="0"/>
              <a:ea typeface="Times New Roman" charset="0"/>
              <a:cs typeface="Times New Roman" charset="0"/>
            </a:endParaRPr>
          </a:p>
        </p:txBody>
      </p:sp>
      <p:pic>
        <p:nvPicPr>
          <p:cNvPr id="49" name="Picture 48"/>
          <p:cNvPicPr>
            <a:picLocks noChangeAspect="1"/>
          </p:cNvPicPr>
          <p:nvPr/>
        </p:nvPicPr>
        <p:blipFill>
          <a:blip r:embed="rId3"/>
          <a:stretch>
            <a:fillRect/>
          </a:stretch>
        </p:blipFill>
        <p:spPr>
          <a:xfrm>
            <a:off x="29942117" y="785685"/>
            <a:ext cx="8106326" cy="3241866"/>
          </a:xfrm>
          <a:prstGeom prst="rect">
            <a:avLst/>
          </a:prstGeom>
          <a:ln w="25400">
            <a:solidFill>
              <a:schemeClr val="tx1"/>
            </a:solidFill>
          </a:ln>
        </p:spPr>
      </p:pic>
      <p:sp>
        <p:nvSpPr>
          <p:cNvPr id="7" name="TextBox 6"/>
          <p:cNvSpPr txBox="1"/>
          <p:nvPr/>
        </p:nvSpPr>
        <p:spPr>
          <a:xfrm>
            <a:off x="31522066" y="4299749"/>
            <a:ext cx="3239884" cy="810350"/>
          </a:xfrm>
          <a:prstGeom prst="rect">
            <a:avLst/>
          </a:prstGeom>
          <a:noFill/>
        </p:spPr>
        <p:txBody>
          <a:bodyPr wrap="square" rtlCol="0">
            <a:spAutoFit/>
          </a:bodyPr>
          <a:lstStyle/>
          <a:p>
            <a:r>
              <a:rPr lang="en-US" sz="4666" b="1" dirty="0">
                <a:latin typeface="Times New Roman" charset="0"/>
                <a:ea typeface="Times New Roman" charset="0"/>
                <a:cs typeface="Times New Roman" charset="0"/>
              </a:rPr>
              <a:t>Discussion</a:t>
            </a:r>
          </a:p>
        </p:txBody>
      </p:sp>
      <p:sp>
        <p:nvSpPr>
          <p:cNvPr id="5" name="TextBox 4">
            <a:extLst>
              <a:ext uri="{FF2B5EF4-FFF2-40B4-BE49-F238E27FC236}">
                <a16:creationId xmlns:a16="http://schemas.microsoft.com/office/drawing/2014/main" id="{941C5E9B-E5FE-A64C-901B-1FB7FDC31C36}"/>
              </a:ext>
            </a:extLst>
          </p:cNvPr>
          <p:cNvSpPr txBox="1"/>
          <p:nvPr/>
        </p:nvSpPr>
        <p:spPr>
          <a:xfrm>
            <a:off x="11210447" y="10488171"/>
            <a:ext cx="15413426" cy="7596823"/>
          </a:xfrm>
          <a:prstGeom prst="rect">
            <a:avLst/>
          </a:prstGeom>
          <a:noFill/>
        </p:spPr>
        <p:txBody>
          <a:bodyPr wrap="square" rtlCol="0">
            <a:spAutoFit/>
          </a:bodyPr>
          <a:lstStyle/>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Participants were not equally distributed between the four groups, </a:t>
            </a:r>
            <a:r>
              <a:rPr lang="en-US" sz="3500" dirty="0">
                <a:latin typeface="Times New Roman" panose="02020603050405020304" pitchFamily="18" charset="0"/>
                <a:cs typeface="Times New Roman" panose="02020603050405020304" pitchFamily="18" charset="0"/>
                <a:sym typeface="Symbol" pitchFamily="2" charset="2"/>
              </a:rPr>
              <a:t></a:t>
            </a:r>
            <a:r>
              <a:rPr lang="en-US" sz="3500" baseline="30000" dirty="0">
                <a:latin typeface="Times New Roman" panose="02020603050405020304" pitchFamily="18" charset="0"/>
                <a:cs typeface="Times New Roman" panose="02020603050405020304" pitchFamily="18" charset="0"/>
              </a:rPr>
              <a:t>2 </a:t>
            </a:r>
            <a:r>
              <a:rPr lang="en-US" sz="3500" dirty="0">
                <a:latin typeface="Times New Roman" panose="02020603050405020304" pitchFamily="18" charset="0"/>
                <a:cs typeface="Times New Roman" panose="02020603050405020304" pitchFamily="18" charset="0"/>
              </a:rPr>
              <a:t>(3, N = 155) = 87.97, </a:t>
            </a:r>
            <a:r>
              <a:rPr lang="en-US" sz="3500" i="1" dirty="0">
                <a:latin typeface="Times New Roman" panose="02020603050405020304" pitchFamily="18" charset="0"/>
                <a:cs typeface="Times New Roman" panose="02020603050405020304" pitchFamily="18" charset="0"/>
              </a:rPr>
              <a:t>p</a:t>
            </a:r>
            <a:r>
              <a:rPr lang="en-US" sz="3500" dirty="0">
                <a:latin typeface="Times New Roman" panose="02020603050405020304" pitchFamily="18" charset="0"/>
                <a:cs typeface="Times New Roman" panose="02020603050405020304" pitchFamily="18" charset="0"/>
              </a:rPr>
              <a:t> &lt; .001</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The majority of participants (n = 83, 54.2%) belonged to Group 4.  </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A Chi-square test of independence was performed to examine the relationship between the participants’ gender and whether the hypothesized gender pattern was perceived</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Of the 16 males analyzed, 81.3% (</a:t>
            </a:r>
            <a:r>
              <a:rPr lang="en-US" sz="3500" i="1" dirty="0">
                <a:latin typeface="Times New Roman" panose="02020603050405020304" pitchFamily="18" charset="0"/>
                <a:cs typeface="Times New Roman" panose="02020603050405020304" pitchFamily="18" charset="0"/>
              </a:rPr>
              <a:t>n </a:t>
            </a:r>
            <a:r>
              <a:rPr lang="en-US" sz="3500" dirty="0">
                <a:latin typeface="Times New Roman" panose="02020603050405020304" pitchFamily="18" charset="0"/>
                <a:cs typeface="Times New Roman" panose="02020603050405020304" pitchFamily="18" charset="0"/>
              </a:rPr>
              <a:t>= 13) experienced the hypothesized gender pattern, whereas only 50.3% (</a:t>
            </a:r>
            <a:r>
              <a:rPr lang="en-US" sz="3500" i="1" dirty="0">
                <a:latin typeface="Times New Roman" panose="02020603050405020304" pitchFamily="18" charset="0"/>
                <a:cs typeface="Times New Roman" panose="02020603050405020304" pitchFamily="18" charset="0"/>
              </a:rPr>
              <a:t>n </a:t>
            </a:r>
            <a:r>
              <a:rPr lang="en-US" sz="3500" dirty="0">
                <a:latin typeface="Times New Roman" panose="02020603050405020304" pitchFamily="18" charset="0"/>
                <a:cs typeface="Times New Roman" panose="02020603050405020304" pitchFamily="18" charset="0"/>
              </a:rPr>
              <a:t>= 70) of the 139 females analyzed did,  </a:t>
            </a:r>
          </a:p>
          <a:p>
            <a:r>
              <a:rPr lang="en-US" sz="3500" dirty="0">
                <a:latin typeface="Times New Roman" panose="02020603050405020304" pitchFamily="18" charset="0"/>
                <a:cs typeface="Times New Roman" panose="02020603050405020304" pitchFamily="18" charset="0"/>
                <a:sym typeface="Symbol" pitchFamily="2" charset="2"/>
              </a:rPr>
              <a:t>     </a:t>
            </a:r>
            <a:r>
              <a:rPr lang="en-US" sz="3500" baseline="30000" dirty="0">
                <a:latin typeface="Times New Roman" panose="02020603050405020304" pitchFamily="18" charset="0"/>
                <a:cs typeface="Times New Roman" panose="02020603050405020304" pitchFamily="18" charset="0"/>
              </a:rPr>
              <a:t>2 </a:t>
            </a:r>
            <a:r>
              <a:rPr lang="en-US" sz="3500" dirty="0">
                <a:latin typeface="Times New Roman" panose="02020603050405020304" pitchFamily="18" charset="0"/>
                <a:cs typeface="Times New Roman" panose="02020603050405020304" pitchFamily="18" charset="0"/>
              </a:rPr>
              <a:t>(1, N = 155) = 5.50, </a:t>
            </a:r>
            <a:r>
              <a:rPr lang="en-US" sz="3500" i="1" dirty="0">
                <a:latin typeface="Times New Roman" panose="02020603050405020304" pitchFamily="18" charset="0"/>
                <a:cs typeface="Times New Roman" panose="02020603050405020304" pitchFamily="18" charset="0"/>
              </a:rPr>
              <a:t>p </a:t>
            </a:r>
            <a:r>
              <a:rPr lang="en-US" sz="3500" dirty="0">
                <a:latin typeface="Times New Roman" panose="02020603050405020304" pitchFamily="18" charset="0"/>
                <a:cs typeface="Times New Roman" panose="02020603050405020304" pitchFamily="18" charset="0"/>
              </a:rPr>
              <a:t>= .019 </a:t>
            </a:r>
          </a:p>
          <a:p>
            <a:pPr marL="533370" indent="-533370">
              <a:buFont typeface="Arial" panose="020B0604020202020204" pitchFamily="34" charset="0"/>
              <a:buChar char="•"/>
            </a:pPr>
            <a:r>
              <a:rPr lang="en-US" sz="3500" dirty="0">
                <a:latin typeface="Times New Roman" panose="02020603050405020304" pitchFamily="18" charset="0"/>
                <a:cs typeface="Times New Roman" panose="02020603050405020304" pitchFamily="18" charset="0"/>
              </a:rPr>
              <a:t>A mixed ANOVA revealed that, overall, females perceive X from the PTG vignette (</a:t>
            </a:r>
            <a:r>
              <a:rPr lang="en-US" sz="3500" i="1" dirty="0">
                <a:latin typeface="Times New Roman" panose="02020603050405020304" pitchFamily="18" charset="0"/>
                <a:cs typeface="Times New Roman" panose="02020603050405020304" pitchFamily="18" charset="0"/>
              </a:rPr>
              <a:t>M </a:t>
            </a:r>
            <a:r>
              <a:rPr lang="en-US" sz="3500" dirty="0">
                <a:latin typeface="Times New Roman" panose="02020603050405020304" pitchFamily="18" charset="0"/>
                <a:cs typeface="Times New Roman" panose="02020603050405020304" pitchFamily="18" charset="0"/>
              </a:rPr>
              <a:t>= 5.65, </a:t>
            </a:r>
            <a:r>
              <a:rPr lang="en-US" sz="3500" i="1" dirty="0">
                <a:latin typeface="Times New Roman" panose="02020603050405020304" pitchFamily="18" charset="0"/>
                <a:cs typeface="Times New Roman" panose="02020603050405020304" pitchFamily="18" charset="0"/>
              </a:rPr>
              <a:t>SD = </a:t>
            </a:r>
            <a:r>
              <a:rPr lang="en-US" sz="3500" dirty="0">
                <a:latin typeface="Times New Roman" panose="02020603050405020304" pitchFamily="18" charset="0"/>
                <a:cs typeface="Times New Roman" panose="02020603050405020304" pitchFamily="18" charset="0"/>
              </a:rPr>
              <a:t>1.18) and the Illusory vignette (</a:t>
            </a:r>
            <a:r>
              <a:rPr lang="en-US" sz="3500" i="1" dirty="0">
                <a:latin typeface="Times New Roman" panose="02020603050405020304" pitchFamily="18" charset="0"/>
                <a:cs typeface="Times New Roman" panose="02020603050405020304" pitchFamily="18" charset="0"/>
              </a:rPr>
              <a:t>M </a:t>
            </a:r>
            <a:r>
              <a:rPr lang="en-US" sz="3500" dirty="0">
                <a:latin typeface="Times New Roman" panose="02020603050405020304" pitchFamily="18" charset="0"/>
                <a:cs typeface="Times New Roman" panose="02020603050405020304" pitchFamily="18" charset="0"/>
              </a:rPr>
              <a:t>= 3.60, </a:t>
            </a:r>
            <a:r>
              <a:rPr lang="en-US" sz="3500" i="1" dirty="0">
                <a:latin typeface="Times New Roman" panose="02020603050405020304" pitchFamily="18" charset="0"/>
                <a:cs typeface="Times New Roman" panose="02020603050405020304" pitchFamily="18" charset="0"/>
              </a:rPr>
              <a:t>SD = </a:t>
            </a:r>
            <a:r>
              <a:rPr lang="en-US" sz="3500" dirty="0">
                <a:latin typeface="Times New Roman" panose="02020603050405020304" pitchFamily="18" charset="0"/>
                <a:cs typeface="Times New Roman" panose="02020603050405020304" pitchFamily="18" charset="0"/>
              </a:rPr>
              <a:t>1.74) to be slightly more authentic than males did (</a:t>
            </a:r>
            <a:r>
              <a:rPr lang="en-US" sz="3500" i="1" dirty="0">
                <a:latin typeface="Times New Roman" panose="02020603050405020304" pitchFamily="18" charset="0"/>
                <a:cs typeface="Times New Roman" panose="02020603050405020304" pitchFamily="18" charset="0"/>
              </a:rPr>
              <a:t>M </a:t>
            </a:r>
            <a:r>
              <a:rPr lang="en-US" sz="3500" dirty="0">
                <a:latin typeface="Times New Roman" panose="02020603050405020304" pitchFamily="18" charset="0"/>
                <a:cs typeface="Times New Roman" panose="02020603050405020304" pitchFamily="18" charset="0"/>
              </a:rPr>
              <a:t>= 5.13, </a:t>
            </a:r>
            <a:r>
              <a:rPr lang="en-US" sz="3500" i="1" dirty="0">
                <a:latin typeface="Times New Roman" panose="02020603050405020304" pitchFamily="18" charset="0"/>
                <a:cs typeface="Times New Roman" panose="02020603050405020304" pitchFamily="18" charset="0"/>
              </a:rPr>
              <a:t>SD = </a:t>
            </a:r>
            <a:r>
              <a:rPr lang="en-US" sz="3500" dirty="0">
                <a:latin typeface="Times New Roman" panose="02020603050405020304" pitchFamily="18" charset="0"/>
                <a:cs typeface="Times New Roman" panose="02020603050405020304" pitchFamily="18" charset="0"/>
              </a:rPr>
              <a:t>1.71; </a:t>
            </a:r>
            <a:r>
              <a:rPr lang="en-US" sz="3500" i="1" dirty="0">
                <a:latin typeface="Times New Roman" panose="02020603050405020304" pitchFamily="18" charset="0"/>
                <a:cs typeface="Times New Roman" panose="02020603050405020304" pitchFamily="18" charset="0"/>
              </a:rPr>
              <a:t>M </a:t>
            </a:r>
            <a:r>
              <a:rPr lang="en-US" sz="3500" dirty="0">
                <a:latin typeface="Times New Roman" panose="02020603050405020304" pitchFamily="18" charset="0"/>
                <a:cs typeface="Times New Roman" panose="02020603050405020304" pitchFamily="18" charset="0"/>
              </a:rPr>
              <a:t>= 3.19, </a:t>
            </a:r>
            <a:r>
              <a:rPr lang="en-US" sz="3500" i="1" dirty="0">
                <a:latin typeface="Times New Roman" panose="02020603050405020304" pitchFamily="18" charset="0"/>
                <a:cs typeface="Times New Roman" panose="02020603050405020304" pitchFamily="18" charset="0"/>
              </a:rPr>
              <a:t>SD = </a:t>
            </a:r>
            <a:r>
              <a:rPr lang="en-US" sz="3500" dirty="0">
                <a:latin typeface="Times New Roman" panose="02020603050405020304" pitchFamily="18" charset="0"/>
                <a:cs typeface="Times New Roman" panose="02020603050405020304" pitchFamily="18" charset="0"/>
              </a:rPr>
              <a:t>1.64, respectively), </a:t>
            </a:r>
            <a:r>
              <a:rPr lang="en-US" sz="3500" i="1" dirty="0">
                <a:latin typeface="Times New Roman" panose="02020603050405020304" pitchFamily="18" charset="0"/>
                <a:cs typeface="Times New Roman" panose="02020603050405020304" pitchFamily="18" charset="0"/>
              </a:rPr>
              <a:t>F</a:t>
            </a:r>
            <a:r>
              <a:rPr lang="en-US" sz="3500" dirty="0">
                <a:latin typeface="Times New Roman" panose="02020603050405020304" pitchFamily="18" charset="0"/>
                <a:cs typeface="Times New Roman" panose="02020603050405020304" pitchFamily="18" charset="0"/>
              </a:rPr>
              <a:t> (1, 153) = 3.27, </a:t>
            </a:r>
            <a:r>
              <a:rPr lang="en-US" sz="3500" i="1" dirty="0">
                <a:latin typeface="Times New Roman" panose="02020603050405020304" pitchFamily="18" charset="0"/>
                <a:cs typeface="Times New Roman" panose="02020603050405020304" pitchFamily="18" charset="0"/>
              </a:rPr>
              <a:t>p</a:t>
            </a:r>
            <a:r>
              <a:rPr lang="en-US" sz="3500" dirty="0">
                <a:latin typeface="Times New Roman" panose="02020603050405020304" pitchFamily="18" charset="0"/>
                <a:cs typeface="Times New Roman" panose="02020603050405020304" pitchFamily="18" charset="0"/>
              </a:rPr>
              <a:t> = .072†</a:t>
            </a:r>
          </a:p>
          <a:p>
            <a:endParaRPr lang="en-US" sz="3266" dirty="0"/>
          </a:p>
        </p:txBody>
      </p:sp>
      <p:sp>
        <p:nvSpPr>
          <p:cNvPr id="25" name="Rounded Rectangle 33">
            <a:extLst>
              <a:ext uri="{FF2B5EF4-FFF2-40B4-BE49-F238E27FC236}">
                <a16:creationId xmlns:a16="http://schemas.microsoft.com/office/drawing/2014/main" id="{579B079E-313B-4798-A3C5-45F59091BD7A}"/>
              </a:ext>
            </a:extLst>
          </p:cNvPr>
          <p:cNvSpPr/>
          <p:nvPr/>
        </p:nvSpPr>
        <p:spPr>
          <a:xfrm>
            <a:off x="181954" y="785685"/>
            <a:ext cx="9834500" cy="7224550"/>
          </a:xfrm>
          <a:prstGeom prst="roundRect">
            <a:avLst>
              <a:gd name="adj" fmla="val 4740"/>
            </a:avLst>
          </a:prstGeom>
          <a:solidFill>
            <a:schemeClr val="accent3">
              <a:lumMod val="60000"/>
              <a:lumOff val="40000"/>
            </a:schemeClr>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688" dirty="0"/>
          </a:p>
        </p:txBody>
      </p:sp>
      <p:sp>
        <p:nvSpPr>
          <p:cNvPr id="26" name="TextBox 25">
            <a:extLst>
              <a:ext uri="{FF2B5EF4-FFF2-40B4-BE49-F238E27FC236}">
                <a16:creationId xmlns:a16="http://schemas.microsoft.com/office/drawing/2014/main" id="{D780FD97-41D5-4E0C-AAC4-93F8A75CE341}"/>
              </a:ext>
            </a:extLst>
          </p:cNvPr>
          <p:cNvSpPr txBox="1"/>
          <p:nvPr/>
        </p:nvSpPr>
        <p:spPr>
          <a:xfrm>
            <a:off x="384890" y="652036"/>
            <a:ext cx="9549236" cy="7112075"/>
          </a:xfrm>
          <a:prstGeom prst="rect">
            <a:avLst/>
          </a:prstGeom>
          <a:noFill/>
        </p:spPr>
        <p:txBody>
          <a:bodyPr wrap="square" rtlCol="0">
            <a:spAutoFit/>
          </a:bodyPr>
          <a:lstStyle/>
          <a:p>
            <a:pPr algn="ctr"/>
            <a:r>
              <a:rPr lang="en-US" sz="4666" b="1" u="sng" dirty="0">
                <a:effectLst>
                  <a:outerShdw blurRad="38100" dist="38100" dir="2700000" algn="tl">
                    <a:srgbClr val="000000">
                      <a:alpha val="43137"/>
                    </a:srgbClr>
                  </a:outerShdw>
                </a:effectLst>
                <a:latin typeface="Times New Roman" charset="0"/>
                <a:ea typeface="Times New Roman" charset="0"/>
                <a:cs typeface="Times New Roman" charset="0"/>
              </a:rPr>
              <a:t>Abstract</a:t>
            </a:r>
          </a:p>
          <a:p>
            <a:r>
              <a:rPr lang="en-US" sz="3150" dirty="0">
                <a:latin typeface="Times New Roman" charset="0"/>
                <a:ea typeface="Times New Roman" charset="0"/>
                <a:cs typeface="Times New Roman" charset="0"/>
              </a:rPr>
              <a:t>We examined perceptions of gender for two responses to trauma: Posttraumatic Growth and Illusory Growth. Participants were read vignettes that detailed these growth types using a fictional story. We asked participants to imagine the fictional individual as the same gender as them/ However, 53% of participants failed to follow these directions. We wanted to know why participants felt inclined to assign genders to each of the growth types despite the directions. We found that participants perceived the PTG vignette as a female and the Illusory vignette as male. This may reflect a stereotype that perceives more intense emotional expression as a female-typical response to trauma.</a:t>
            </a:r>
          </a:p>
        </p:txBody>
      </p:sp>
      <p:graphicFrame>
        <p:nvGraphicFramePr>
          <p:cNvPr id="9" name="Table 8">
            <a:extLst>
              <a:ext uri="{FF2B5EF4-FFF2-40B4-BE49-F238E27FC236}">
                <a16:creationId xmlns:a16="http://schemas.microsoft.com/office/drawing/2014/main" id="{7A8085D9-BC2D-4DAA-8939-3C3B71A875E9}"/>
              </a:ext>
            </a:extLst>
          </p:cNvPr>
          <p:cNvGraphicFramePr>
            <a:graphicFrameLocks noGrp="1"/>
          </p:cNvGraphicFramePr>
          <p:nvPr>
            <p:extLst>
              <p:ext uri="{D42A27DB-BD31-4B8C-83A1-F6EECF244321}">
                <p14:modId xmlns:p14="http://schemas.microsoft.com/office/powerpoint/2010/main" val="3783304936"/>
              </p:ext>
            </p:extLst>
          </p:nvPr>
        </p:nvGraphicFramePr>
        <p:xfrm>
          <a:off x="12782627" y="20336935"/>
          <a:ext cx="12786746" cy="4390630"/>
        </p:xfrm>
        <a:graphic>
          <a:graphicData uri="http://schemas.openxmlformats.org/drawingml/2006/table">
            <a:tbl>
              <a:tblPr firstRow="1" firstCol="1" bandRow="1">
                <a:tableStyleId>{5C22544A-7EE6-4342-B048-85BDC9FD1C3A}</a:tableStyleId>
              </a:tblPr>
              <a:tblGrid>
                <a:gridCol w="3995858">
                  <a:extLst>
                    <a:ext uri="{9D8B030D-6E8A-4147-A177-3AD203B41FA5}">
                      <a16:colId xmlns:a16="http://schemas.microsoft.com/office/drawing/2014/main" val="1780256827"/>
                    </a:ext>
                  </a:extLst>
                </a:gridCol>
                <a:gridCol w="3995858">
                  <a:extLst>
                    <a:ext uri="{9D8B030D-6E8A-4147-A177-3AD203B41FA5}">
                      <a16:colId xmlns:a16="http://schemas.microsoft.com/office/drawing/2014/main" val="187711232"/>
                    </a:ext>
                  </a:extLst>
                </a:gridCol>
                <a:gridCol w="4795030">
                  <a:extLst>
                    <a:ext uri="{9D8B030D-6E8A-4147-A177-3AD203B41FA5}">
                      <a16:colId xmlns:a16="http://schemas.microsoft.com/office/drawing/2014/main" val="2560423869"/>
                    </a:ext>
                  </a:extLst>
                </a:gridCol>
              </a:tblGrid>
              <a:tr h="878126">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 </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Frequency</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Test Statistic</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2951874762"/>
                  </a:ext>
                </a:extLst>
              </a:tr>
              <a:tr h="878126">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Group 1</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41</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lvl="0" indent="0" algn="ctr" defTabSz="2468880" rtl="0" eaLnBrk="1" fontAlgn="auto" latinLnBrk="0" hangingPunct="1">
                        <a:lnSpc>
                          <a:spcPct val="115000"/>
                        </a:lnSpc>
                        <a:spcBef>
                          <a:spcPts val="0"/>
                        </a:spcBef>
                        <a:spcAft>
                          <a:spcPts val="0"/>
                        </a:spcAft>
                        <a:buClrTx/>
                        <a:buSzTx/>
                        <a:buFontTx/>
                        <a:buNone/>
                        <a:tabLst/>
                        <a:defRPr/>
                      </a:pPr>
                      <a:r>
                        <a:rPr lang="en-US" sz="4600" dirty="0">
                          <a:latin typeface="Times New Roman" panose="02020603050405020304" pitchFamily="18" charset="0"/>
                          <a:cs typeface="Times New Roman" panose="02020603050405020304" pitchFamily="18" charset="0"/>
                        </a:rPr>
                        <a:t>χ</a:t>
                      </a:r>
                      <a:r>
                        <a:rPr lang="en-US" sz="4600" baseline="30000" dirty="0">
                          <a:latin typeface="Times New Roman" panose="02020603050405020304" pitchFamily="18" charset="0"/>
                          <a:cs typeface="Times New Roman" panose="02020603050405020304" pitchFamily="18" charset="0"/>
                        </a:rPr>
                        <a:t>2</a:t>
                      </a:r>
                      <a:r>
                        <a:rPr lang="en-US" sz="4600" dirty="0">
                          <a:effectLst/>
                          <a:latin typeface="Times New Roman" panose="02020603050405020304" pitchFamily="18" charset="0"/>
                          <a:cs typeface="Times New Roman" panose="02020603050405020304" pitchFamily="18" charset="0"/>
                        </a:rPr>
                        <a:t> = 87.96***</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4115506346"/>
                  </a:ext>
                </a:extLst>
              </a:tr>
              <a:tr h="878126">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Group 2</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2</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 </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346216735"/>
                  </a:ext>
                </a:extLst>
              </a:tr>
              <a:tr h="878126">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Group 3</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29</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 </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620680317"/>
                  </a:ext>
                </a:extLst>
              </a:tr>
              <a:tr h="878126">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Group 4</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83</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 </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623561942"/>
                  </a:ext>
                </a:extLst>
              </a:tr>
            </a:tbl>
          </a:graphicData>
        </a:graphic>
      </p:graphicFrame>
      <p:graphicFrame>
        <p:nvGraphicFramePr>
          <p:cNvPr id="10" name="Table 9">
            <a:extLst>
              <a:ext uri="{FF2B5EF4-FFF2-40B4-BE49-F238E27FC236}">
                <a16:creationId xmlns:a16="http://schemas.microsoft.com/office/drawing/2014/main" id="{271BED9E-A22B-4F39-BB5B-7F0660538B2C}"/>
              </a:ext>
            </a:extLst>
          </p:cNvPr>
          <p:cNvGraphicFramePr>
            <a:graphicFrameLocks noGrp="1"/>
          </p:cNvGraphicFramePr>
          <p:nvPr>
            <p:extLst>
              <p:ext uri="{D42A27DB-BD31-4B8C-83A1-F6EECF244321}">
                <p14:modId xmlns:p14="http://schemas.microsoft.com/office/powerpoint/2010/main" val="639408911"/>
              </p:ext>
            </p:extLst>
          </p:nvPr>
        </p:nvGraphicFramePr>
        <p:xfrm>
          <a:off x="12782629" y="26469612"/>
          <a:ext cx="12786742" cy="4383084"/>
        </p:xfrm>
        <a:graphic>
          <a:graphicData uri="http://schemas.openxmlformats.org/drawingml/2006/table">
            <a:tbl>
              <a:tblPr firstRow="1" firstCol="1" bandRow="1">
                <a:tableStyleId>{5C22544A-7EE6-4342-B048-85BDC9FD1C3A}</a:tableStyleId>
              </a:tblPr>
              <a:tblGrid>
                <a:gridCol w="3187798">
                  <a:extLst>
                    <a:ext uri="{9D8B030D-6E8A-4147-A177-3AD203B41FA5}">
                      <a16:colId xmlns:a16="http://schemas.microsoft.com/office/drawing/2014/main" val="2166838720"/>
                    </a:ext>
                  </a:extLst>
                </a:gridCol>
                <a:gridCol w="2986338">
                  <a:extLst>
                    <a:ext uri="{9D8B030D-6E8A-4147-A177-3AD203B41FA5}">
                      <a16:colId xmlns:a16="http://schemas.microsoft.com/office/drawing/2014/main" val="2951084347"/>
                    </a:ext>
                  </a:extLst>
                </a:gridCol>
                <a:gridCol w="2986338">
                  <a:extLst>
                    <a:ext uri="{9D8B030D-6E8A-4147-A177-3AD203B41FA5}">
                      <a16:colId xmlns:a16="http://schemas.microsoft.com/office/drawing/2014/main" val="207541873"/>
                    </a:ext>
                  </a:extLst>
                </a:gridCol>
                <a:gridCol w="3626268">
                  <a:extLst>
                    <a:ext uri="{9D8B030D-6E8A-4147-A177-3AD203B41FA5}">
                      <a16:colId xmlns:a16="http://schemas.microsoft.com/office/drawing/2014/main" val="3276470066"/>
                    </a:ext>
                  </a:extLst>
                </a:gridCol>
              </a:tblGrid>
              <a:tr h="1461028">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 </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Group 4</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Other</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Test Statistic</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2445157873"/>
                  </a:ext>
                </a:extLst>
              </a:tr>
              <a:tr h="1461028">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Male</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13</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3</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lvl="0" indent="0" algn="ctr" defTabSz="2468880" rtl="0" eaLnBrk="1" fontAlgn="auto" latinLnBrk="0" hangingPunct="1">
                        <a:lnSpc>
                          <a:spcPct val="115000"/>
                        </a:lnSpc>
                        <a:spcBef>
                          <a:spcPts val="0"/>
                        </a:spcBef>
                        <a:spcAft>
                          <a:spcPts val="0"/>
                        </a:spcAft>
                        <a:buClrTx/>
                        <a:buSzTx/>
                        <a:buFontTx/>
                        <a:buNone/>
                        <a:tabLst/>
                        <a:defRPr/>
                      </a:pPr>
                      <a:r>
                        <a:rPr lang="en-US" sz="4600" dirty="0">
                          <a:latin typeface="Times New Roman" panose="02020603050405020304" pitchFamily="18" charset="0"/>
                          <a:cs typeface="Times New Roman" panose="02020603050405020304" pitchFamily="18" charset="0"/>
                        </a:rPr>
                        <a:t>χ</a:t>
                      </a:r>
                      <a:r>
                        <a:rPr lang="en-US" sz="4600" baseline="30000" dirty="0">
                          <a:latin typeface="Times New Roman" panose="02020603050405020304" pitchFamily="18" charset="0"/>
                          <a:cs typeface="Times New Roman" panose="02020603050405020304" pitchFamily="18" charset="0"/>
                        </a:rPr>
                        <a:t>2</a:t>
                      </a:r>
                      <a:r>
                        <a:rPr lang="en-US" sz="4600" dirty="0">
                          <a:effectLst/>
                          <a:latin typeface="Times New Roman" panose="02020603050405020304" pitchFamily="18" charset="0"/>
                          <a:cs typeface="Times New Roman" panose="02020603050405020304" pitchFamily="18" charset="0"/>
                        </a:rPr>
                        <a:t> = 5.05*</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3237480052"/>
                  </a:ext>
                </a:extLst>
              </a:tr>
              <a:tr h="1461028">
                <a:tc>
                  <a:txBody>
                    <a:bodyPr/>
                    <a:lstStyle/>
                    <a:p>
                      <a:pPr marL="0" marR="0">
                        <a:lnSpc>
                          <a:spcPct val="115000"/>
                        </a:lnSpc>
                        <a:spcBef>
                          <a:spcPts val="0"/>
                        </a:spcBef>
                        <a:spcAft>
                          <a:spcPts val="0"/>
                        </a:spcAft>
                      </a:pPr>
                      <a:r>
                        <a:rPr lang="en-US" sz="4600">
                          <a:effectLst/>
                          <a:latin typeface="Times New Roman" panose="02020603050405020304" pitchFamily="18" charset="0"/>
                          <a:cs typeface="Times New Roman" panose="02020603050405020304" pitchFamily="18" charset="0"/>
                        </a:rPr>
                        <a:t>Female</a:t>
                      </a:r>
                      <a:endParaRPr lang="en-US" sz="460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70</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69</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tc>
                  <a:txBody>
                    <a:bodyPr/>
                    <a:lstStyle/>
                    <a:p>
                      <a:pPr marL="0" marR="0" algn="ctr">
                        <a:lnSpc>
                          <a:spcPct val="115000"/>
                        </a:lnSpc>
                        <a:spcBef>
                          <a:spcPts val="0"/>
                        </a:spcBef>
                        <a:spcAft>
                          <a:spcPts val="0"/>
                        </a:spcAft>
                      </a:pPr>
                      <a:r>
                        <a:rPr lang="en-US" sz="4600" dirty="0">
                          <a:effectLst/>
                          <a:latin typeface="Times New Roman" panose="02020603050405020304" pitchFamily="18" charset="0"/>
                          <a:cs typeface="Times New Roman" panose="02020603050405020304" pitchFamily="18" charset="0"/>
                        </a:rPr>
                        <a:t> </a:t>
                      </a:r>
                      <a:endParaRPr lang="en-US" sz="4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0010" marR="80010" marT="0" marB="0"/>
                </a:tc>
                <a:extLst>
                  <a:ext uri="{0D108BD9-81ED-4DB2-BD59-A6C34878D82A}">
                    <a16:rowId xmlns:a16="http://schemas.microsoft.com/office/drawing/2014/main" val="1457096882"/>
                  </a:ext>
                </a:extLst>
              </a:tr>
            </a:tbl>
          </a:graphicData>
        </a:graphic>
      </p:graphicFrame>
      <p:sp>
        <p:nvSpPr>
          <p:cNvPr id="11" name="Rectangle 1">
            <a:extLst>
              <a:ext uri="{FF2B5EF4-FFF2-40B4-BE49-F238E27FC236}">
                <a16:creationId xmlns:a16="http://schemas.microsoft.com/office/drawing/2014/main" id="{AD52E802-4376-419B-AD1F-7C6846A71E6F}"/>
              </a:ext>
            </a:extLst>
          </p:cNvPr>
          <p:cNvSpPr>
            <a:spLocks noChangeArrowheads="1"/>
          </p:cNvSpPr>
          <p:nvPr/>
        </p:nvSpPr>
        <p:spPr bwMode="auto">
          <a:xfrm>
            <a:off x="11760596" y="31033586"/>
            <a:ext cx="1404139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6680" tIns="53340" rIns="106680" bIns="53340" numCol="1" anchor="ctr" anchorCtr="0" compatLnSpc="1">
            <a:prstTxWarp prst="textNoShape">
              <a:avLst/>
            </a:prstTxWarp>
            <a:spAutoFit/>
          </a:bodyPr>
          <a:lstStyle/>
          <a:p>
            <a:pPr defTabSz="1066740" eaLnBrk="0" fontAlgn="base" hangingPunct="0">
              <a:spcBef>
                <a:spcPct val="0"/>
              </a:spcBef>
              <a:spcAft>
                <a:spcPct val="0"/>
              </a:spcAft>
            </a:pPr>
            <a:r>
              <a:rPr lang="en-US" altLang="en-US" sz="3500" dirty="0">
                <a:latin typeface="Times New Roman" panose="02020603050405020304" pitchFamily="18" charset="0"/>
                <a:ea typeface="Calibri" panose="020F0502020204030204" pitchFamily="34" charset="0"/>
                <a:cs typeface="Times New Roman" panose="02020603050405020304" pitchFamily="18" charset="0"/>
              </a:rPr>
              <a:t>*</a:t>
            </a:r>
            <a:r>
              <a:rPr lang="en-US" altLang="en-US" sz="3500" i="1" dirty="0">
                <a:latin typeface="Times New Roman" panose="02020603050405020304" pitchFamily="18" charset="0"/>
                <a:ea typeface="Calibri" panose="020F0502020204030204" pitchFamily="34" charset="0"/>
                <a:cs typeface="Times New Roman" panose="02020603050405020304" pitchFamily="18" charset="0"/>
              </a:rPr>
              <a:t> p </a:t>
            </a:r>
            <a:r>
              <a:rPr lang="en-US" altLang="en-US" sz="3500" dirty="0">
                <a:latin typeface="Times New Roman" panose="02020603050405020304" pitchFamily="18" charset="0"/>
                <a:ea typeface="Calibri" panose="020F0502020204030204" pitchFamily="34" charset="0"/>
                <a:cs typeface="Times New Roman" panose="02020603050405020304" pitchFamily="18" charset="0"/>
              </a:rPr>
              <a:t>&lt; .05 **</a:t>
            </a:r>
            <a:r>
              <a:rPr lang="en-US" altLang="en-US" sz="3500" i="1" dirty="0">
                <a:latin typeface="Times New Roman" panose="02020603050405020304" pitchFamily="18" charset="0"/>
                <a:ea typeface="Calibri" panose="020F0502020204030204" pitchFamily="34" charset="0"/>
                <a:cs typeface="Times New Roman" panose="02020603050405020304" pitchFamily="18" charset="0"/>
              </a:rPr>
              <a:t> p </a:t>
            </a:r>
            <a:r>
              <a:rPr lang="en-US" altLang="en-US" sz="3500" dirty="0">
                <a:latin typeface="Times New Roman" panose="02020603050405020304" pitchFamily="18" charset="0"/>
                <a:ea typeface="Calibri" panose="020F0502020204030204" pitchFamily="34" charset="0"/>
                <a:cs typeface="Times New Roman" panose="02020603050405020304" pitchFamily="18" charset="0"/>
              </a:rPr>
              <a:t>&lt; .01 *** </a:t>
            </a:r>
            <a:r>
              <a:rPr lang="en-US" altLang="en-US" sz="3500" i="1" dirty="0">
                <a:latin typeface="Times New Roman" panose="02020603050405020304" pitchFamily="18" charset="0"/>
                <a:ea typeface="Calibri" panose="020F0502020204030204" pitchFamily="34" charset="0"/>
                <a:cs typeface="Times New Roman" panose="02020603050405020304" pitchFamily="18" charset="0"/>
              </a:rPr>
              <a:t>p </a:t>
            </a:r>
            <a:r>
              <a:rPr lang="en-US" altLang="en-US" sz="3500" dirty="0">
                <a:latin typeface="Times New Roman" panose="02020603050405020304" pitchFamily="18" charset="0"/>
                <a:ea typeface="Calibri" panose="020F0502020204030204" pitchFamily="34" charset="0"/>
                <a:cs typeface="Times New Roman" panose="02020603050405020304" pitchFamily="18" charset="0"/>
              </a:rPr>
              <a:t>&lt; .001</a:t>
            </a:r>
            <a:endParaRPr lang="en-US" altLang="en-US" sz="3500" dirty="0">
              <a:latin typeface="Arial" panose="020B0604020202020204" pitchFamily="34" charset="0"/>
            </a:endParaRPr>
          </a:p>
        </p:txBody>
      </p:sp>
      <p:sp>
        <p:nvSpPr>
          <p:cNvPr id="32" name="Rectangle 1">
            <a:extLst>
              <a:ext uri="{FF2B5EF4-FFF2-40B4-BE49-F238E27FC236}">
                <a16:creationId xmlns:a16="http://schemas.microsoft.com/office/drawing/2014/main" id="{CE0F3513-0FFF-4B04-A17A-56E2F287F309}"/>
              </a:ext>
            </a:extLst>
          </p:cNvPr>
          <p:cNvSpPr>
            <a:spLocks noChangeArrowheads="1"/>
          </p:cNvSpPr>
          <p:nvPr/>
        </p:nvSpPr>
        <p:spPr bwMode="auto">
          <a:xfrm>
            <a:off x="12582476" y="25098604"/>
            <a:ext cx="14041396" cy="825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6680" tIns="53340" rIns="106680" bIns="53340" numCol="1" anchor="ctr" anchorCtr="0" compatLnSpc="1">
            <a:prstTxWarp prst="textNoShape">
              <a:avLst/>
            </a:prstTxWarp>
            <a:spAutoFit/>
          </a:bodyPr>
          <a:lstStyle/>
          <a:p>
            <a:r>
              <a:rPr lang="en-US" sz="4666" dirty="0">
                <a:latin typeface="Times New Roman" panose="02020603050405020304" pitchFamily="18" charset="0"/>
                <a:cs typeface="Times New Roman" panose="02020603050405020304" pitchFamily="18" charset="0"/>
              </a:rPr>
              <a:t>χ</a:t>
            </a:r>
            <a:r>
              <a:rPr lang="en-US" sz="4666" baseline="30000" dirty="0">
                <a:latin typeface="Times New Roman" panose="02020603050405020304" pitchFamily="18" charset="0"/>
                <a:cs typeface="Times New Roman" panose="02020603050405020304" pitchFamily="18" charset="0"/>
              </a:rPr>
              <a:t>2 </a:t>
            </a:r>
            <a:r>
              <a:rPr lang="en-US" sz="4666" dirty="0">
                <a:latin typeface="Times New Roman" panose="02020603050405020304" pitchFamily="18" charset="0"/>
                <a:cs typeface="Times New Roman" panose="02020603050405020304" pitchFamily="18" charset="0"/>
              </a:rPr>
              <a:t>Test for Independence </a:t>
            </a:r>
          </a:p>
        </p:txBody>
      </p:sp>
      <p:sp>
        <p:nvSpPr>
          <p:cNvPr id="37" name="Rectangle 1">
            <a:extLst>
              <a:ext uri="{FF2B5EF4-FFF2-40B4-BE49-F238E27FC236}">
                <a16:creationId xmlns:a16="http://schemas.microsoft.com/office/drawing/2014/main" id="{DD76DB8A-F20C-4A62-A2C2-D9190F46352E}"/>
              </a:ext>
            </a:extLst>
          </p:cNvPr>
          <p:cNvSpPr>
            <a:spLocks noChangeArrowheads="1"/>
          </p:cNvSpPr>
          <p:nvPr/>
        </p:nvSpPr>
        <p:spPr bwMode="auto">
          <a:xfrm>
            <a:off x="12582476" y="19071566"/>
            <a:ext cx="14041396" cy="825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6680" tIns="53340" rIns="106680" bIns="53340" numCol="1" anchor="ctr" anchorCtr="0" compatLnSpc="1">
            <a:prstTxWarp prst="textNoShape">
              <a:avLst/>
            </a:prstTxWarp>
            <a:spAutoFit/>
          </a:bodyPr>
          <a:lstStyle/>
          <a:p>
            <a:r>
              <a:rPr lang="en-US" sz="4666" dirty="0">
                <a:latin typeface="Times New Roman" panose="02020603050405020304" pitchFamily="18" charset="0"/>
                <a:cs typeface="Times New Roman" panose="02020603050405020304" pitchFamily="18" charset="0"/>
              </a:rPr>
              <a:t>χ</a:t>
            </a:r>
            <a:r>
              <a:rPr lang="en-US" sz="4666" baseline="30000" dirty="0">
                <a:latin typeface="Times New Roman" panose="02020603050405020304" pitchFamily="18" charset="0"/>
                <a:cs typeface="Times New Roman" panose="02020603050405020304" pitchFamily="18" charset="0"/>
              </a:rPr>
              <a:t>2 </a:t>
            </a:r>
            <a:r>
              <a:rPr lang="en-US" sz="4666" dirty="0">
                <a:latin typeface="Times New Roman" panose="02020603050405020304" pitchFamily="18" charset="0"/>
                <a:cs typeface="Times New Roman" panose="02020603050405020304" pitchFamily="18" charset="0"/>
              </a:rPr>
              <a:t>Test for Goodness of Fit </a:t>
            </a:r>
          </a:p>
        </p:txBody>
      </p:sp>
      <p:sp>
        <p:nvSpPr>
          <p:cNvPr id="12" name="TextBox 11">
            <a:extLst>
              <a:ext uri="{FF2B5EF4-FFF2-40B4-BE49-F238E27FC236}">
                <a16:creationId xmlns:a16="http://schemas.microsoft.com/office/drawing/2014/main" id="{D69190BF-3865-4B8B-A7A2-8207DBC89AD2}"/>
              </a:ext>
            </a:extLst>
          </p:cNvPr>
          <p:cNvSpPr txBox="1"/>
          <p:nvPr/>
        </p:nvSpPr>
        <p:spPr>
          <a:xfrm>
            <a:off x="28132996" y="27720951"/>
            <a:ext cx="9915448" cy="4853316"/>
          </a:xfrm>
          <a:prstGeom prst="rect">
            <a:avLst/>
          </a:prstGeom>
          <a:noFill/>
        </p:spPr>
        <p:txBody>
          <a:bodyPr wrap="square" rtlCol="0">
            <a:spAutoFit/>
          </a:bodyPr>
          <a:lstStyle/>
          <a:p>
            <a:r>
              <a:rPr lang="en-US" sz="1750" dirty="0">
                <a:latin typeface="Times New Roman" panose="02020603050405020304" pitchFamily="18" charset="0"/>
                <a:cs typeface="Times New Roman" panose="02020603050405020304" pitchFamily="18" charset="0"/>
              </a:rPr>
              <a:t>Deng, Y., Chang, L., Yang, M., </a:t>
            </a:r>
            <a:r>
              <a:rPr lang="en-US" sz="1750" dirty="0" err="1">
                <a:latin typeface="Times New Roman" panose="02020603050405020304" pitchFamily="18" charset="0"/>
                <a:cs typeface="Times New Roman" panose="02020603050405020304" pitchFamily="18" charset="0"/>
              </a:rPr>
              <a:t>Huo</a:t>
            </a:r>
            <a:r>
              <a:rPr lang="en-US" sz="1750" dirty="0">
                <a:latin typeface="Times New Roman" panose="02020603050405020304" pitchFamily="18" charset="0"/>
                <a:cs typeface="Times New Roman" panose="02020603050405020304" pitchFamily="18" charset="0"/>
              </a:rPr>
              <a:t>, M., &amp; Zhou, R. (2016). Gender Differences in Emotional Response: Inconsistency between Experience and Expressivity. </a:t>
            </a:r>
            <a:r>
              <a:rPr lang="en-US" sz="1750" i="1" dirty="0" err="1">
                <a:latin typeface="Times New Roman" panose="02020603050405020304" pitchFamily="18" charset="0"/>
                <a:cs typeface="Times New Roman" panose="02020603050405020304" pitchFamily="18" charset="0"/>
              </a:rPr>
              <a:t>PloS</a:t>
            </a:r>
            <a:r>
              <a:rPr lang="en-US" sz="1750" i="1" dirty="0">
                <a:latin typeface="Times New Roman" panose="02020603050405020304" pitchFamily="18" charset="0"/>
                <a:cs typeface="Times New Roman" panose="02020603050405020304" pitchFamily="18" charset="0"/>
              </a:rPr>
              <a:t> One</a:t>
            </a:r>
            <a:r>
              <a:rPr lang="en-US" sz="1750" dirty="0">
                <a:latin typeface="Times New Roman" panose="02020603050405020304" pitchFamily="18" charset="0"/>
                <a:cs typeface="Times New Roman" panose="02020603050405020304" pitchFamily="18" charset="0"/>
              </a:rPr>
              <a:t>, </a:t>
            </a:r>
            <a:r>
              <a:rPr lang="en-US" sz="1750" i="1" dirty="0">
                <a:latin typeface="Times New Roman" panose="02020603050405020304" pitchFamily="18" charset="0"/>
                <a:cs typeface="Times New Roman" panose="02020603050405020304" pitchFamily="18" charset="0"/>
              </a:rPr>
              <a:t>11</a:t>
            </a:r>
            <a:r>
              <a:rPr lang="en-US" sz="1750" dirty="0">
                <a:latin typeface="Times New Roman" panose="02020603050405020304" pitchFamily="18" charset="0"/>
                <a:cs typeface="Times New Roman" panose="02020603050405020304" pitchFamily="18" charset="0"/>
              </a:rPr>
              <a:t>(6), e0158666. </a:t>
            </a:r>
            <a:r>
              <a:rPr lang="en-US" sz="1750" dirty="0">
                <a:latin typeface="Times New Roman" panose="02020603050405020304" pitchFamily="18" charset="0"/>
                <a:cs typeface="Times New Roman" panose="02020603050405020304" pitchFamily="18" charset="0"/>
                <a:hlinkClick r:id="rId4">
                  <a:extLst>
                    <a:ext uri="{A12FA001-AC4F-418D-AE19-62706E023703}">
                      <ahyp:hlinkClr xmlns="" xmlns:ahyp="http://schemas.microsoft.com/office/drawing/2018/hyperlinkcolor" val="tx"/>
                    </a:ext>
                  </a:extLst>
                </a:hlinkClick>
              </a:rPr>
              <a:t>https://doi.org/10.1371/journal.pone.0158666</a:t>
            </a:r>
            <a:endParaRPr lang="en-US" sz="1750" dirty="0">
              <a:latin typeface="Times New Roman" panose="02020603050405020304" pitchFamily="18" charset="0"/>
              <a:cs typeface="Times New Roman" panose="02020603050405020304" pitchFamily="18" charset="0"/>
            </a:endParaRPr>
          </a:p>
          <a:p>
            <a:endParaRPr lang="en-US" sz="1750" dirty="0">
              <a:latin typeface="Times New Roman" panose="02020603050405020304" pitchFamily="18" charset="0"/>
              <a:cs typeface="Times New Roman" panose="02020603050405020304" pitchFamily="18" charset="0"/>
            </a:endParaRPr>
          </a:p>
          <a:p>
            <a:r>
              <a:rPr lang="en-US" sz="1750" dirty="0">
                <a:latin typeface="Times New Roman" panose="02020603050405020304" pitchFamily="18" charset="0"/>
                <a:cs typeface="Times New Roman" panose="02020603050405020304" pitchFamily="18" charset="0"/>
              </a:rPr>
              <a:t>Gard, M. G., &amp; </a:t>
            </a:r>
            <a:r>
              <a:rPr lang="en-US" sz="1750" dirty="0" err="1">
                <a:latin typeface="Times New Roman" panose="02020603050405020304" pitchFamily="18" charset="0"/>
                <a:cs typeface="Times New Roman" panose="02020603050405020304" pitchFamily="18" charset="0"/>
              </a:rPr>
              <a:t>Kring</a:t>
            </a:r>
            <a:r>
              <a:rPr lang="en-US" sz="1750" dirty="0">
                <a:latin typeface="Times New Roman" panose="02020603050405020304" pitchFamily="18" charset="0"/>
                <a:cs typeface="Times New Roman" panose="02020603050405020304" pitchFamily="18" charset="0"/>
              </a:rPr>
              <a:t>, A. M. (2007). Sex differences in the time course of  emotion. </a:t>
            </a:r>
            <a:r>
              <a:rPr lang="en-US" sz="1750" i="1" dirty="0">
                <a:latin typeface="Times New Roman" panose="02020603050405020304" pitchFamily="18" charset="0"/>
                <a:cs typeface="Times New Roman" panose="02020603050405020304" pitchFamily="18" charset="0"/>
              </a:rPr>
              <a:t>Emotion, 7</a:t>
            </a:r>
            <a:r>
              <a:rPr lang="en-US" sz="1750" dirty="0">
                <a:latin typeface="Times New Roman" panose="02020603050405020304" pitchFamily="18" charset="0"/>
                <a:cs typeface="Times New Roman" panose="02020603050405020304" pitchFamily="18" charset="0"/>
              </a:rPr>
              <a:t>(2), 429-437.</a:t>
            </a:r>
            <a:r>
              <a:rPr lang="en-US" sz="1750" dirty="0">
                <a:latin typeface="Times New Roman" panose="02020603050405020304" pitchFamily="18" charset="0"/>
                <a:cs typeface="Times New Roman" panose="02020603050405020304" pitchFamily="18" charset="0"/>
                <a:hlinkClick r:id="rId5">
                  <a:extLst>
                    <a:ext uri="{A12FA001-AC4F-418D-AE19-62706E023703}">
                      <ahyp:hlinkClr xmlns="" xmlns:ahyp="http://schemas.microsoft.com/office/drawing/2018/hyperlinkcolor" val="tx"/>
                    </a:ext>
                  </a:extLst>
                </a:hlinkClick>
              </a:rPr>
              <a:t>http://dx.doi.org/10.1037/1528-3542.7.2.429</a:t>
            </a:r>
            <a:endParaRPr lang="en-US" sz="1750" dirty="0">
              <a:latin typeface="Times New Roman" panose="02020603050405020304" pitchFamily="18" charset="0"/>
              <a:cs typeface="Times New Roman" panose="02020603050405020304" pitchFamily="18" charset="0"/>
            </a:endParaRPr>
          </a:p>
          <a:p>
            <a:endParaRPr lang="en-US" sz="1750" dirty="0">
              <a:latin typeface="Times New Roman" panose="02020603050405020304" pitchFamily="18" charset="0"/>
              <a:cs typeface="Times New Roman" panose="02020603050405020304" pitchFamily="18" charset="0"/>
            </a:endParaRPr>
          </a:p>
          <a:p>
            <a:r>
              <a:rPr lang="en-US" sz="1750" dirty="0">
                <a:latin typeface="Times New Roman" panose="02020603050405020304" pitchFamily="18" charset="0"/>
                <a:cs typeface="Times New Roman" panose="02020603050405020304" pitchFamily="18" charset="0"/>
              </a:rPr>
              <a:t>Tedeschi, R. G., &amp; Calhoun, L. G. (2004). Target Article: "Posttraumatic Growth: Conceptual Foundations and Empirical Evidence". </a:t>
            </a:r>
            <a:r>
              <a:rPr lang="en-US" sz="1750" i="1" dirty="0">
                <a:latin typeface="Times New Roman" panose="02020603050405020304" pitchFamily="18" charset="0"/>
                <a:cs typeface="Times New Roman" panose="02020603050405020304" pitchFamily="18" charset="0"/>
              </a:rPr>
              <a:t>Psychological Inquiry, 15</a:t>
            </a:r>
            <a:r>
              <a:rPr lang="en-US" sz="1750" dirty="0">
                <a:latin typeface="Times New Roman" panose="02020603050405020304" pitchFamily="18" charset="0"/>
                <a:cs typeface="Times New Roman" panose="02020603050405020304" pitchFamily="18" charset="0"/>
              </a:rPr>
              <a:t>(1), 1-18.</a:t>
            </a:r>
          </a:p>
          <a:p>
            <a:r>
              <a:rPr lang="en-US" sz="1750" dirty="0">
                <a:latin typeface="Times New Roman" panose="02020603050405020304" pitchFamily="18" charset="0"/>
                <a:cs typeface="Times New Roman" panose="02020603050405020304" pitchFamily="18" charset="0"/>
                <a:hlinkClick r:id="rId6">
                  <a:extLst>
                    <a:ext uri="{A12FA001-AC4F-418D-AE19-62706E023703}">
                      <ahyp:hlinkClr xmlns="" xmlns:ahyp="http://schemas.microsoft.com/office/drawing/2018/hyperlinkcolor" val="tx"/>
                    </a:ext>
                  </a:extLst>
                </a:hlinkClick>
              </a:rPr>
              <a:t>http://dx.doi.org/10.1207/s15327965pli1501_01</a:t>
            </a:r>
            <a:endParaRPr lang="en-US" sz="1750" dirty="0">
              <a:latin typeface="Times New Roman" panose="02020603050405020304" pitchFamily="18" charset="0"/>
              <a:cs typeface="Times New Roman" panose="02020603050405020304" pitchFamily="18" charset="0"/>
            </a:endParaRPr>
          </a:p>
          <a:p>
            <a:endParaRPr lang="en-US" sz="1750" dirty="0">
              <a:latin typeface="Times New Roman" panose="02020603050405020304" pitchFamily="18" charset="0"/>
              <a:cs typeface="Times New Roman" panose="02020603050405020304" pitchFamily="18" charset="0"/>
            </a:endParaRPr>
          </a:p>
          <a:p>
            <a:r>
              <a:rPr lang="en-US" sz="1750" dirty="0">
                <a:latin typeface="Times New Roman" panose="02020603050405020304" pitchFamily="18" charset="0"/>
                <a:cs typeface="Times New Roman" panose="02020603050405020304" pitchFamily="18" charset="0"/>
              </a:rPr>
              <a:t>Treynor, W., Gonzalez, R., &amp; Nolen-Hoeksema, S. (2003). Rumination Reconsidered: A Psychometric Analysis. </a:t>
            </a:r>
            <a:r>
              <a:rPr lang="en-US" sz="1750" i="1" dirty="0">
                <a:latin typeface="Times New Roman" panose="02020603050405020304" pitchFamily="18" charset="0"/>
                <a:cs typeface="Times New Roman" panose="02020603050405020304" pitchFamily="18" charset="0"/>
              </a:rPr>
              <a:t>Cognitive Therapy and Research</a:t>
            </a:r>
            <a:r>
              <a:rPr lang="en-US" sz="1750" dirty="0">
                <a:latin typeface="Times New Roman" panose="02020603050405020304" pitchFamily="18" charset="0"/>
                <a:cs typeface="Times New Roman" panose="02020603050405020304" pitchFamily="18" charset="0"/>
              </a:rPr>
              <a:t>, </a:t>
            </a:r>
            <a:r>
              <a:rPr lang="en-US" sz="1750" i="1" dirty="0">
                <a:latin typeface="Times New Roman" panose="02020603050405020304" pitchFamily="18" charset="0"/>
                <a:cs typeface="Times New Roman" panose="02020603050405020304" pitchFamily="18" charset="0"/>
              </a:rPr>
              <a:t>27</a:t>
            </a:r>
            <a:r>
              <a:rPr lang="en-US" sz="1750" dirty="0">
                <a:latin typeface="Times New Roman" panose="02020603050405020304" pitchFamily="18" charset="0"/>
                <a:cs typeface="Times New Roman" panose="02020603050405020304" pitchFamily="18" charset="0"/>
              </a:rPr>
              <a:t>(3), 247–259. https://doi.org/10.1023/A:1023910315561</a:t>
            </a:r>
          </a:p>
          <a:p>
            <a:pPr latinLnBrk="1"/>
            <a:r>
              <a:rPr lang="en-US" sz="1750" dirty="0">
                <a:latin typeface="Times New Roman" panose="02020603050405020304" pitchFamily="18" charset="0"/>
                <a:cs typeface="Times New Roman" panose="02020603050405020304" pitchFamily="18" charset="0"/>
              </a:rPr>
              <a:t>Vishnevsky, T., Calhoun, L. G., </a:t>
            </a:r>
            <a:r>
              <a:rPr lang="en-US" sz="1750" dirty="0" err="1">
                <a:latin typeface="Times New Roman" panose="02020603050405020304" pitchFamily="18" charset="0"/>
                <a:cs typeface="Times New Roman" panose="02020603050405020304" pitchFamily="18" charset="0"/>
              </a:rPr>
              <a:t>Cann</a:t>
            </a:r>
            <a:r>
              <a:rPr lang="en-US" sz="1750" dirty="0">
                <a:latin typeface="Times New Roman" panose="02020603050405020304" pitchFamily="18" charset="0"/>
                <a:cs typeface="Times New Roman" panose="02020603050405020304" pitchFamily="18" charset="0"/>
              </a:rPr>
              <a:t>, A., &amp; Tedeschi, R. G. (2007). Gender Differences in Posttraumatic Growth: A Meta-Analysis. </a:t>
            </a:r>
            <a:r>
              <a:rPr lang="en-US" sz="1750" dirty="0" err="1">
                <a:latin typeface="Times New Roman" panose="02020603050405020304" pitchFamily="18" charset="0"/>
                <a:cs typeface="Times New Roman" panose="02020603050405020304" pitchFamily="18" charset="0"/>
              </a:rPr>
              <a:t>PsycEXTRA</a:t>
            </a:r>
            <a:r>
              <a:rPr lang="en-US" sz="1750" dirty="0">
                <a:latin typeface="Times New Roman" panose="02020603050405020304" pitchFamily="18" charset="0"/>
                <a:cs typeface="Times New Roman" panose="02020603050405020304" pitchFamily="18" charset="0"/>
              </a:rPr>
              <a:t> Dataset. doi:10.1037/e703122007-001</a:t>
            </a:r>
          </a:p>
          <a:p>
            <a:endParaRPr lang="en-US" sz="4688" dirty="0"/>
          </a:p>
        </p:txBody>
      </p:sp>
    </p:spTree>
    <p:extLst>
      <p:ext uri="{BB962C8B-B14F-4D97-AF65-F5344CB8AC3E}">
        <p14:creationId xmlns:p14="http://schemas.microsoft.com/office/powerpoint/2010/main" val="17997477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25093</TotalTime>
  <Words>1100</Words>
  <Application>Microsoft Office PowerPoint</Application>
  <PresentationFormat>Custom</PresentationFormat>
  <Paragraphs>100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Times New Roman</vt:lpstr>
      <vt:lpstr>Office Theme</vt:lpstr>
      <vt:lpstr>PowerPoint Presentation</vt:lpstr>
    </vt:vector>
  </TitlesOfParts>
  <Company>Oaklnd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Aundreah Walenski</dc:creator>
  <cp:lastModifiedBy>Kanako Taku</cp:lastModifiedBy>
  <cp:revision>415</cp:revision>
  <cp:lastPrinted>2015-04-19T13:13:42Z</cp:lastPrinted>
  <dcterms:created xsi:type="dcterms:W3CDTF">2014-04-08T17:56:25Z</dcterms:created>
  <dcterms:modified xsi:type="dcterms:W3CDTF">2019-07-18T18:42:29Z</dcterms:modified>
</cp:coreProperties>
</file>