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1" r:id="rId1"/>
  </p:sldMasterIdLst>
  <p:notesMasterIdLst>
    <p:notesMasterId r:id="rId3"/>
  </p:notesMasterIdLst>
  <p:sldIdLst>
    <p:sldId id="256" r:id="rId2"/>
  </p:sldIdLst>
  <p:sldSz cx="384048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2213C1F0-2C3B-D744-9802-D51B93D4EB38}">
          <p14:sldIdLst/>
        </p14:section>
        <p14:section name="Untitled Section" id="{E2C0E28F-193C-F041-ACAB-41CED0B87DA6}">
          <p14:sldIdLst>
            <p14:sldId id="25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hitney Dominick" initials="WD" lastIdx="7" clrIdx="0">
    <p:extLst/>
  </p:cmAuthor>
  <p:cmAuthor id="2" name="Microsoft Office User" initials="Office" lastIdx="1" clrIdx="1">
    <p:extLst/>
  </p:cmAuthor>
  <p:cmAuthor id="3" name="Jenna Duronio" initials="JD" lastIdx="13" clrIdx="2">
    <p:extLst/>
  </p:cmAuthor>
  <p:cmAuthor id="4" name="Psychology - PsychLab" initials="P-P" lastIdx="7" clrIdx="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7677"/>
    <a:srgbClr val="E0B839"/>
    <a:srgbClr val="C87C11"/>
    <a:srgbClr val="D4E9EE"/>
    <a:srgbClr val="B5B2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013" autoAdjust="0"/>
    <p:restoredTop sz="94732"/>
  </p:normalViewPr>
  <p:slideViewPr>
    <p:cSldViewPr snapToGrid="0" snapToObjects="1">
      <p:cViewPr varScale="1">
        <p:scale>
          <a:sx n="25" d="100"/>
          <a:sy n="25" d="100"/>
        </p:scale>
        <p:origin x="2298" y="1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73" d="100"/>
          <a:sy n="73" d="100"/>
        </p:scale>
        <p:origin x="3560"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Times" pitchFamily="2" charset="0"/>
                <a:ea typeface="+mn-ea"/>
                <a:cs typeface="+mn-cs"/>
              </a:defRPr>
            </a:pPr>
            <a:r>
              <a:rPr lang="en-US" b="1" dirty="0">
                <a:latin typeface="Times" pitchFamily="2" charset="0"/>
              </a:rPr>
              <a:t>Time 1</a:t>
            </a:r>
            <a:r>
              <a:rPr lang="en-US" b="1" baseline="0" dirty="0">
                <a:latin typeface="Times" pitchFamily="2" charset="0"/>
              </a:rPr>
              <a:t> Donations – All participants</a:t>
            </a:r>
            <a:endParaRPr lang="en-US" b="1" dirty="0">
              <a:latin typeface="Times" pitchFamily="2" charset="0"/>
            </a:endParaRPr>
          </a:p>
        </c:rich>
      </c:tx>
      <c:layout>
        <c:manualLayout>
          <c:xMode val="edge"/>
          <c:yMode val="edge"/>
          <c:x val="0.33457590874891513"/>
          <c:y val="3.8660550365622694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Times" pitchFamily="2" charset="0"/>
              <a:ea typeface="+mn-ea"/>
              <a:cs typeface="+mn-cs"/>
            </a:defRPr>
          </a:pPr>
          <a:endParaRPr lang="en-US"/>
        </a:p>
      </c:txPr>
    </c:title>
    <c:autoTitleDeleted val="0"/>
    <c:plotArea>
      <c:layout>
        <c:manualLayout>
          <c:layoutTarget val="inner"/>
          <c:xMode val="edge"/>
          <c:yMode val="edge"/>
          <c:x val="8.928776569316442E-2"/>
          <c:y val="0.11700839529724194"/>
          <c:w val="0.84864044888052137"/>
          <c:h val="0.74748166450557041"/>
        </c:manualLayout>
      </c:layout>
      <c:barChart>
        <c:barDir val="col"/>
        <c:grouping val="clustered"/>
        <c:varyColors val="0"/>
        <c:ser>
          <c:idx val="0"/>
          <c:order val="0"/>
          <c:tx>
            <c:strRef>
              <c:f>Sheet1!$B$1</c:f>
              <c:strCache>
                <c:ptCount val="1"/>
                <c:pt idx="0">
                  <c:v>US Sample</c:v>
                </c:pt>
              </c:strCache>
            </c:strRef>
          </c:tx>
          <c:spPr>
            <a:solidFill>
              <a:schemeClr val="accent2">
                <a:lumMod val="75000"/>
              </a:schemeClr>
            </a:solidFill>
            <a:ln>
              <a:noFill/>
            </a:ln>
            <a:effectLst/>
          </c:spPr>
          <c:invertIfNegative val="0"/>
          <c:cat>
            <c:strRef>
              <c:f>Sheet1!$A$2:$A$4</c:f>
              <c:strCache>
                <c:ptCount val="3"/>
                <c:pt idx="0">
                  <c:v>Even Donations</c:v>
                </c:pt>
                <c:pt idx="1">
                  <c:v>More to US</c:v>
                </c:pt>
                <c:pt idx="2">
                  <c:v>More to JPN</c:v>
                </c:pt>
              </c:strCache>
            </c:strRef>
          </c:cat>
          <c:val>
            <c:numRef>
              <c:f>Sheet1!$B$2:$B$4</c:f>
              <c:numCache>
                <c:formatCode>General</c:formatCode>
                <c:ptCount val="3"/>
                <c:pt idx="0">
                  <c:v>341</c:v>
                </c:pt>
                <c:pt idx="1">
                  <c:v>236</c:v>
                </c:pt>
                <c:pt idx="2">
                  <c:v>15</c:v>
                </c:pt>
              </c:numCache>
            </c:numRef>
          </c:val>
          <c:extLst>
            <c:ext xmlns:c16="http://schemas.microsoft.com/office/drawing/2014/chart" uri="{C3380CC4-5D6E-409C-BE32-E72D297353CC}">
              <c16:uniqueId val="{00000000-E44A-B84C-AB52-15F009961FCC}"/>
            </c:ext>
          </c:extLst>
        </c:ser>
        <c:ser>
          <c:idx val="1"/>
          <c:order val="1"/>
          <c:tx>
            <c:strRef>
              <c:f>Sheet1!$C$1</c:f>
              <c:strCache>
                <c:ptCount val="1"/>
                <c:pt idx="0">
                  <c:v>JPN Sample</c:v>
                </c:pt>
              </c:strCache>
            </c:strRef>
          </c:tx>
          <c:spPr>
            <a:solidFill>
              <a:schemeClr val="accent2">
                <a:lumMod val="60000"/>
                <a:lumOff val="40000"/>
              </a:schemeClr>
            </a:solidFill>
            <a:ln>
              <a:noFill/>
            </a:ln>
            <a:effectLst/>
          </c:spPr>
          <c:invertIfNegative val="0"/>
          <c:cat>
            <c:strRef>
              <c:f>Sheet1!$A$2:$A$4</c:f>
              <c:strCache>
                <c:ptCount val="3"/>
                <c:pt idx="0">
                  <c:v>Even Donations</c:v>
                </c:pt>
                <c:pt idx="1">
                  <c:v>More to US</c:v>
                </c:pt>
                <c:pt idx="2">
                  <c:v>More to JPN</c:v>
                </c:pt>
              </c:strCache>
            </c:strRef>
          </c:cat>
          <c:val>
            <c:numRef>
              <c:f>Sheet1!$C$2:$C$4</c:f>
              <c:numCache>
                <c:formatCode>General</c:formatCode>
                <c:ptCount val="3"/>
                <c:pt idx="0">
                  <c:v>174</c:v>
                </c:pt>
                <c:pt idx="1">
                  <c:v>6</c:v>
                </c:pt>
                <c:pt idx="2">
                  <c:v>243</c:v>
                </c:pt>
              </c:numCache>
            </c:numRef>
          </c:val>
          <c:extLst>
            <c:ext xmlns:c16="http://schemas.microsoft.com/office/drawing/2014/chart" uri="{C3380CC4-5D6E-409C-BE32-E72D297353CC}">
              <c16:uniqueId val="{00000001-E44A-B84C-AB52-15F009961FCC}"/>
            </c:ext>
          </c:extLst>
        </c:ser>
        <c:dLbls>
          <c:showLegendKey val="0"/>
          <c:showVal val="0"/>
          <c:showCatName val="0"/>
          <c:showSerName val="0"/>
          <c:showPercent val="0"/>
          <c:showBubbleSize val="0"/>
        </c:dLbls>
        <c:gapWidth val="173"/>
        <c:overlap val="-30"/>
        <c:axId val="1327211760"/>
        <c:axId val="1246565920"/>
      </c:barChart>
      <c:catAx>
        <c:axId val="132721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Times" pitchFamily="2" charset="0"/>
                <a:ea typeface="+mn-ea"/>
                <a:cs typeface="+mn-cs"/>
              </a:defRPr>
            </a:pPr>
            <a:endParaRPr lang="en-US"/>
          </a:p>
        </c:txPr>
        <c:crossAx val="1246565920"/>
        <c:crosses val="autoZero"/>
        <c:auto val="1"/>
        <c:lblAlgn val="ctr"/>
        <c:lblOffset val="100"/>
        <c:noMultiLvlLbl val="0"/>
      </c:catAx>
      <c:valAx>
        <c:axId val="1246565920"/>
        <c:scaling>
          <c:orientation val="minMax"/>
          <c:max val="3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Times" pitchFamily="2" charset="0"/>
                <a:ea typeface="+mn-ea"/>
                <a:cs typeface="+mn-cs"/>
              </a:defRPr>
            </a:pPr>
            <a:endParaRPr lang="en-US"/>
          </a:p>
        </c:txPr>
        <c:crossAx val="13272117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Times"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2">
        <a:lumMod val="20000"/>
        <a:lumOff val="80000"/>
      </a:schemeClr>
    </a:solidFill>
    <a:ln>
      <a:solidFill>
        <a:schemeClr val="accent2">
          <a:lumMod val="50000"/>
        </a:schemeClr>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FCDD4-88DD-6842-ABCE-E82DEB185E73}" type="datetimeFigureOut">
              <a:rPr lang="en-US" smtClean="0"/>
              <a:t>7/18/2019</a:t>
            </a:fld>
            <a:endParaRPr lang="en-US" dirty="0"/>
          </a:p>
        </p:txBody>
      </p:sp>
      <p:sp>
        <p:nvSpPr>
          <p:cNvPr id="4" name="Slide Image Placeholder 3"/>
          <p:cNvSpPr>
            <a:spLocks noGrp="1" noRot="1" noChangeAspect="1"/>
          </p:cNvSpPr>
          <p:nvPr>
            <p:ph type="sldImg" idx="2"/>
          </p:nvPr>
        </p:nvSpPr>
        <p:spPr>
          <a:xfrm>
            <a:off x="1628775" y="1143000"/>
            <a:ext cx="36004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1B555D-BDE1-3E49-A145-9939A679AB4C}" type="slidenum">
              <a:rPr lang="en-US" smtClean="0"/>
              <a:t>‹#›</a:t>
            </a:fld>
            <a:endParaRPr lang="en-US" dirty="0"/>
          </a:p>
        </p:txBody>
      </p:sp>
    </p:spTree>
    <p:extLst>
      <p:ext uri="{BB962C8B-B14F-4D97-AF65-F5344CB8AC3E}">
        <p14:creationId xmlns:p14="http://schemas.microsoft.com/office/powerpoint/2010/main" val="421027599"/>
      </p:ext>
    </p:extLst>
  </p:cSld>
  <p:clrMap bg1="lt1" tx1="dk1" bg2="lt2" tx2="dk2" accent1="accent1" accent2="accent2" accent3="accent3" accent4="accent4" accent5="accent5" accent6="accent6" hlink="hlink" folHlink="folHlink"/>
  <p:notesStyle>
    <a:lvl1pPr marL="0" algn="l" defTabSz="822632" rtl="0" eaLnBrk="1" latinLnBrk="0" hangingPunct="1">
      <a:defRPr sz="1080" kern="1200">
        <a:solidFill>
          <a:schemeClr val="tx1"/>
        </a:solidFill>
        <a:latin typeface="+mn-lt"/>
        <a:ea typeface="+mn-ea"/>
        <a:cs typeface="+mn-cs"/>
      </a:defRPr>
    </a:lvl1pPr>
    <a:lvl2pPr marL="411316" algn="l" defTabSz="822632" rtl="0" eaLnBrk="1" latinLnBrk="0" hangingPunct="1">
      <a:defRPr sz="1080" kern="1200">
        <a:solidFill>
          <a:schemeClr val="tx1"/>
        </a:solidFill>
        <a:latin typeface="+mn-lt"/>
        <a:ea typeface="+mn-ea"/>
        <a:cs typeface="+mn-cs"/>
      </a:defRPr>
    </a:lvl2pPr>
    <a:lvl3pPr marL="822632" algn="l" defTabSz="822632" rtl="0" eaLnBrk="1" latinLnBrk="0" hangingPunct="1">
      <a:defRPr sz="1080" kern="1200">
        <a:solidFill>
          <a:schemeClr val="tx1"/>
        </a:solidFill>
        <a:latin typeface="+mn-lt"/>
        <a:ea typeface="+mn-ea"/>
        <a:cs typeface="+mn-cs"/>
      </a:defRPr>
    </a:lvl3pPr>
    <a:lvl4pPr marL="1233948" algn="l" defTabSz="822632" rtl="0" eaLnBrk="1" latinLnBrk="0" hangingPunct="1">
      <a:defRPr sz="1080" kern="1200">
        <a:solidFill>
          <a:schemeClr val="tx1"/>
        </a:solidFill>
        <a:latin typeface="+mn-lt"/>
        <a:ea typeface="+mn-ea"/>
        <a:cs typeface="+mn-cs"/>
      </a:defRPr>
    </a:lvl4pPr>
    <a:lvl5pPr marL="1645264" algn="l" defTabSz="822632" rtl="0" eaLnBrk="1" latinLnBrk="0" hangingPunct="1">
      <a:defRPr sz="1080" kern="1200">
        <a:solidFill>
          <a:schemeClr val="tx1"/>
        </a:solidFill>
        <a:latin typeface="+mn-lt"/>
        <a:ea typeface="+mn-ea"/>
        <a:cs typeface="+mn-cs"/>
      </a:defRPr>
    </a:lvl5pPr>
    <a:lvl6pPr marL="2056580" algn="l" defTabSz="822632" rtl="0" eaLnBrk="1" latinLnBrk="0" hangingPunct="1">
      <a:defRPr sz="1080" kern="1200">
        <a:solidFill>
          <a:schemeClr val="tx1"/>
        </a:solidFill>
        <a:latin typeface="+mn-lt"/>
        <a:ea typeface="+mn-ea"/>
        <a:cs typeface="+mn-cs"/>
      </a:defRPr>
    </a:lvl6pPr>
    <a:lvl7pPr marL="2467900" algn="l" defTabSz="822632" rtl="0" eaLnBrk="1" latinLnBrk="0" hangingPunct="1">
      <a:defRPr sz="1080" kern="1200">
        <a:solidFill>
          <a:schemeClr val="tx1"/>
        </a:solidFill>
        <a:latin typeface="+mn-lt"/>
        <a:ea typeface="+mn-ea"/>
        <a:cs typeface="+mn-cs"/>
      </a:defRPr>
    </a:lvl7pPr>
    <a:lvl8pPr marL="2879214" algn="l" defTabSz="822632" rtl="0" eaLnBrk="1" latinLnBrk="0" hangingPunct="1">
      <a:defRPr sz="1080" kern="1200">
        <a:solidFill>
          <a:schemeClr val="tx1"/>
        </a:solidFill>
        <a:latin typeface="+mn-lt"/>
        <a:ea typeface="+mn-ea"/>
        <a:cs typeface="+mn-cs"/>
      </a:defRPr>
    </a:lvl8pPr>
    <a:lvl9pPr marL="3290532" algn="l" defTabSz="822632" rtl="0" eaLnBrk="1" latinLnBrk="0" hangingPunct="1">
      <a:defRPr sz="108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28775" y="1143000"/>
            <a:ext cx="36004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1B555D-BDE1-3E49-A145-9939A679AB4C}" type="slidenum">
              <a:rPr lang="en-US" smtClean="0"/>
              <a:t>1</a:t>
            </a:fld>
            <a:endParaRPr lang="en-US" dirty="0"/>
          </a:p>
        </p:txBody>
      </p:sp>
    </p:spTree>
    <p:extLst>
      <p:ext uri="{BB962C8B-B14F-4D97-AF65-F5344CB8AC3E}">
        <p14:creationId xmlns:p14="http://schemas.microsoft.com/office/powerpoint/2010/main" val="252239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5387342"/>
            <a:ext cx="32644080" cy="11460480"/>
          </a:xfrm>
        </p:spPr>
        <p:txBody>
          <a:bodyPr anchor="b"/>
          <a:lstStyle>
            <a:lvl1pPr algn="ctr">
              <a:defRPr sz="25200"/>
            </a:lvl1pPr>
          </a:lstStyle>
          <a:p>
            <a:r>
              <a:rPr lang="en-US" smtClean="0"/>
              <a:t>Click to edit Master title style</a:t>
            </a:r>
            <a:endParaRPr lang="en-US" dirty="0"/>
          </a:p>
        </p:txBody>
      </p:sp>
      <p:sp>
        <p:nvSpPr>
          <p:cNvPr id="3" name="Subtitle 2"/>
          <p:cNvSpPr>
            <a:spLocks noGrp="1"/>
          </p:cNvSpPr>
          <p:nvPr>
            <p:ph type="subTitle" idx="1"/>
          </p:nvPr>
        </p:nvSpPr>
        <p:spPr>
          <a:xfrm>
            <a:off x="4800600" y="17289782"/>
            <a:ext cx="28803600" cy="7947658"/>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D19FB2-3AAB-4D03-B13A-2960828C78E3}" type="datetimeFigureOut">
              <a:rPr lang="en-US" smtClean="0"/>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76682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5504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8206749"/>
            <a:ext cx="33124140" cy="13693138"/>
          </a:xfrm>
        </p:spPr>
        <p:txBody>
          <a:bodyPr anchor="b"/>
          <a:lstStyle>
            <a:lvl1pPr>
              <a:defRPr sz="25200"/>
            </a:lvl1pPr>
          </a:lstStyle>
          <a:p>
            <a:r>
              <a:rPr lang="en-US" smtClean="0"/>
              <a:t>Click to edit Master title style</a:t>
            </a:r>
            <a:endParaRPr lang="en-US" dirty="0"/>
          </a:p>
        </p:txBody>
      </p:sp>
      <p:sp>
        <p:nvSpPr>
          <p:cNvPr id="3" name="Text Placeholder 2"/>
          <p:cNvSpPr>
            <a:spLocks noGrp="1"/>
          </p:cNvSpPr>
          <p:nvPr>
            <p:ph type="body" idx="1"/>
          </p:nvPr>
        </p:nvSpPr>
        <p:spPr>
          <a:xfrm>
            <a:off x="2620330" y="22029429"/>
            <a:ext cx="33124140" cy="7200898"/>
          </a:xfrm>
        </p:spPr>
        <p:txBody>
          <a:bodyPr/>
          <a:lstStyle>
            <a:lvl1pPr marL="0" indent="0">
              <a:buNone/>
              <a:defRPr sz="10080">
                <a:solidFill>
                  <a:schemeClr val="tx1"/>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3640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640330" y="8763000"/>
            <a:ext cx="16322040"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9442430" y="8763000"/>
            <a:ext cx="16322040"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57600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752607"/>
            <a:ext cx="3312414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645336" y="8069582"/>
            <a:ext cx="16247028"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4" name="Content Placeholder 3"/>
          <p:cNvSpPr>
            <a:spLocks noGrp="1"/>
          </p:cNvSpPr>
          <p:nvPr>
            <p:ph sz="half" idx="2"/>
          </p:nvPr>
        </p:nvSpPr>
        <p:spPr>
          <a:xfrm>
            <a:off x="2645336" y="12024360"/>
            <a:ext cx="16247028"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9442432" y="8069582"/>
            <a:ext cx="16327042"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6" name="Content Placeholder 5"/>
          <p:cNvSpPr>
            <a:spLocks noGrp="1"/>
          </p:cNvSpPr>
          <p:nvPr>
            <p:ph sz="quarter" idx="4"/>
          </p:nvPr>
        </p:nvSpPr>
        <p:spPr>
          <a:xfrm>
            <a:off x="19442432" y="12024360"/>
            <a:ext cx="16327042"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1CF1133-3259-4C45-BABA-5B62D9C6F78D}" type="datetimeFigureOut">
              <a:rPr lang="en-US" smtClean="0"/>
              <a:t>7/18/2019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227176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7/18/2019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6311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7/18/2019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3236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smtClean="0"/>
              <a:t>Click to edit Master title style</a:t>
            </a:r>
            <a:endParaRPr lang="en-US" dirty="0"/>
          </a:p>
        </p:txBody>
      </p:sp>
      <p:sp>
        <p:nvSpPr>
          <p:cNvPr id="3" name="Content Placeholder 2"/>
          <p:cNvSpPr>
            <a:spLocks noGrp="1"/>
          </p:cNvSpPr>
          <p:nvPr>
            <p:ph idx="1"/>
          </p:nvPr>
        </p:nvSpPr>
        <p:spPr>
          <a:xfrm>
            <a:off x="16327042" y="4739647"/>
            <a:ext cx="19442430" cy="233934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56529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6327042" y="4739647"/>
            <a:ext cx="19442430" cy="233934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smtClean="0"/>
              <a:t>Click icon to add picture</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10079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54944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752600"/>
            <a:ext cx="8281035"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640332" y="1752600"/>
            <a:ext cx="24363045" cy="2789682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92240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752607"/>
            <a:ext cx="3312414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640330" y="8763000"/>
            <a:ext cx="33124140" cy="2088642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40330" y="30510487"/>
            <a:ext cx="8641080" cy="1752600"/>
          </a:xfrm>
          <a:prstGeom prst="rect">
            <a:avLst/>
          </a:prstGeom>
        </p:spPr>
        <p:txBody>
          <a:bodyPr vert="horz" lIns="91440" tIns="45720" rIns="91440" bIns="45720" rtlCol="0" anchor="ctr"/>
          <a:lstStyle>
            <a:lvl1pPr algn="l">
              <a:defRPr sz="5040">
                <a:solidFill>
                  <a:schemeClr val="tx1">
                    <a:tint val="75000"/>
                  </a:schemeClr>
                </a:solidFill>
              </a:defRPr>
            </a:lvl1pPr>
          </a:lstStyle>
          <a:p>
            <a:fld id="{51CF1133-3259-4C45-BABA-5B62D9C6F78D}" type="datetimeFigureOut">
              <a:rPr lang="en-US" smtClean="0"/>
              <a:t>7/18/2019</a:t>
            </a:fld>
            <a:endParaRPr lang="en-US" dirty="0"/>
          </a:p>
        </p:txBody>
      </p:sp>
      <p:sp>
        <p:nvSpPr>
          <p:cNvPr id="5" name="Footer Placeholder 4"/>
          <p:cNvSpPr>
            <a:spLocks noGrp="1"/>
          </p:cNvSpPr>
          <p:nvPr>
            <p:ph type="ftr" sz="quarter" idx="3"/>
          </p:nvPr>
        </p:nvSpPr>
        <p:spPr>
          <a:xfrm>
            <a:off x="12721590" y="30510487"/>
            <a:ext cx="12961620" cy="1752600"/>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7123390" y="30510487"/>
            <a:ext cx="8641080" cy="1752600"/>
          </a:xfrm>
          <a:prstGeom prst="rect">
            <a:avLst/>
          </a:prstGeom>
        </p:spPr>
        <p:txBody>
          <a:bodyPr vert="horz" lIns="91440" tIns="45720" rIns="91440" bIns="45720" rtlCol="0" anchor="ctr"/>
          <a:lstStyle>
            <a:lvl1pPr algn="r">
              <a:defRPr sz="504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6374016"/>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hf sldNum="0" hdr="0" ftr="0" dt="0"/>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5981" y="10987843"/>
            <a:ext cx="11332166" cy="821443"/>
          </a:xfrm>
          <a:prstGeom prst="rect">
            <a:avLst/>
          </a:prstGeom>
          <a:solidFill>
            <a:schemeClr val="accent2">
              <a:lumMod val="60000"/>
              <a:lumOff val="40000"/>
            </a:schemeClr>
          </a:solidFill>
          <a:ln>
            <a:noFill/>
          </a:ln>
        </p:spPr>
        <p:txBody>
          <a:bodyPr wrap="square" rtlCol="0">
            <a:spAutoFit/>
          </a:bodyPr>
          <a:lstStyle/>
          <a:p>
            <a:pPr algn="ctr"/>
            <a:r>
              <a:rPr lang="en-US" sz="4738" b="1" dirty="0">
                <a:solidFill>
                  <a:schemeClr val="bg1"/>
                </a:solidFill>
                <a:latin typeface="Times New Roman" charset="0"/>
                <a:ea typeface="Times New Roman" charset="0"/>
                <a:cs typeface="Times New Roman" charset="0"/>
              </a:rPr>
              <a:t>Introduction </a:t>
            </a:r>
          </a:p>
        </p:txBody>
      </p:sp>
      <p:sp>
        <p:nvSpPr>
          <p:cNvPr id="7" name="TextBox 6"/>
          <p:cNvSpPr txBox="1"/>
          <p:nvPr/>
        </p:nvSpPr>
        <p:spPr>
          <a:xfrm>
            <a:off x="405460" y="22348511"/>
            <a:ext cx="11326300" cy="821443"/>
          </a:xfrm>
          <a:prstGeom prst="rect">
            <a:avLst/>
          </a:prstGeom>
          <a:solidFill>
            <a:schemeClr val="accent2">
              <a:lumMod val="60000"/>
              <a:lumOff val="40000"/>
            </a:schemeClr>
          </a:solidFill>
          <a:ln>
            <a:noFill/>
          </a:ln>
        </p:spPr>
        <p:txBody>
          <a:bodyPr wrap="square" rtlCol="0">
            <a:spAutoFit/>
          </a:bodyPr>
          <a:lstStyle/>
          <a:p>
            <a:pPr algn="ctr"/>
            <a:r>
              <a:rPr lang="en-US" sz="4738" b="1" dirty="0">
                <a:solidFill>
                  <a:schemeClr val="bg1"/>
                </a:solidFill>
                <a:latin typeface="Times New Roman" charset="0"/>
                <a:ea typeface="Times New Roman" charset="0"/>
                <a:cs typeface="Times New Roman" charset="0"/>
              </a:rPr>
              <a:t>Method</a:t>
            </a:r>
          </a:p>
        </p:txBody>
      </p:sp>
      <p:sp>
        <p:nvSpPr>
          <p:cNvPr id="24" name="TextBox 23"/>
          <p:cNvSpPr txBox="1"/>
          <p:nvPr/>
        </p:nvSpPr>
        <p:spPr>
          <a:xfrm>
            <a:off x="24553151" y="14009914"/>
            <a:ext cx="184731" cy="690638"/>
          </a:xfrm>
          <a:prstGeom prst="rect">
            <a:avLst/>
          </a:prstGeom>
          <a:noFill/>
        </p:spPr>
        <p:txBody>
          <a:bodyPr wrap="none" rtlCol="0">
            <a:spAutoFit/>
          </a:bodyPr>
          <a:lstStyle/>
          <a:p>
            <a:endParaRPr lang="en-US" sz="3888" dirty="0">
              <a:solidFill>
                <a:schemeClr val="bg1"/>
              </a:solidFill>
            </a:endParaRPr>
          </a:p>
        </p:txBody>
      </p:sp>
      <p:sp>
        <p:nvSpPr>
          <p:cNvPr id="53" name="TextBox 52"/>
          <p:cNvSpPr txBox="1"/>
          <p:nvPr/>
        </p:nvSpPr>
        <p:spPr>
          <a:xfrm>
            <a:off x="12080635" y="20830234"/>
            <a:ext cx="184731" cy="690638"/>
          </a:xfrm>
          <a:prstGeom prst="rect">
            <a:avLst/>
          </a:prstGeom>
          <a:noFill/>
        </p:spPr>
        <p:txBody>
          <a:bodyPr wrap="none" rtlCol="0">
            <a:spAutoFit/>
          </a:bodyPr>
          <a:lstStyle/>
          <a:p>
            <a:endParaRPr lang="en-US" sz="3888" dirty="0">
              <a:solidFill>
                <a:schemeClr val="bg1"/>
              </a:solidFill>
            </a:endParaRPr>
          </a:p>
        </p:txBody>
      </p:sp>
      <p:sp>
        <p:nvSpPr>
          <p:cNvPr id="20" name="TextBox 19"/>
          <p:cNvSpPr txBox="1"/>
          <p:nvPr/>
        </p:nvSpPr>
        <p:spPr>
          <a:xfrm>
            <a:off x="31041351" y="9674810"/>
            <a:ext cx="184731" cy="690638"/>
          </a:xfrm>
          <a:prstGeom prst="rect">
            <a:avLst/>
          </a:prstGeom>
          <a:noFill/>
        </p:spPr>
        <p:txBody>
          <a:bodyPr wrap="none" rtlCol="0">
            <a:spAutoFit/>
          </a:bodyPr>
          <a:lstStyle/>
          <a:p>
            <a:endParaRPr lang="en-US" sz="3888" dirty="0">
              <a:solidFill>
                <a:schemeClr val="bg1"/>
              </a:solidFill>
            </a:endParaRPr>
          </a:p>
        </p:txBody>
      </p:sp>
      <p:sp>
        <p:nvSpPr>
          <p:cNvPr id="23" name="TextBox 22"/>
          <p:cNvSpPr txBox="1"/>
          <p:nvPr/>
        </p:nvSpPr>
        <p:spPr>
          <a:xfrm>
            <a:off x="26083099" y="25023291"/>
            <a:ext cx="11961246" cy="821443"/>
          </a:xfrm>
          <a:prstGeom prst="rect">
            <a:avLst/>
          </a:prstGeom>
          <a:solidFill>
            <a:schemeClr val="accent2">
              <a:lumMod val="60000"/>
              <a:lumOff val="40000"/>
            </a:schemeClr>
          </a:solidFill>
          <a:ln>
            <a:noFill/>
          </a:ln>
        </p:spPr>
        <p:txBody>
          <a:bodyPr wrap="square" rtlCol="0">
            <a:spAutoFit/>
          </a:bodyPr>
          <a:lstStyle/>
          <a:p>
            <a:pPr algn="ctr"/>
            <a:r>
              <a:rPr lang="en-US" sz="4738" b="1" dirty="0">
                <a:solidFill>
                  <a:schemeClr val="bg1"/>
                </a:solidFill>
                <a:latin typeface="Times New Roman" charset="0"/>
                <a:ea typeface="Times New Roman" charset="0"/>
                <a:cs typeface="Times New Roman" charset="0"/>
              </a:rPr>
              <a:t>References</a:t>
            </a:r>
          </a:p>
        </p:txBody>
      </p:sp>
      <p:sp>
        <p:nvSpPr>
          <p:cNvPr id="14" name="TextBox 13"/>
          <p:cNvSpPr txBox="1"/>
          <p:nvPr/>
        </p:nvSpPr>
        <p:spPr>
          <a:xfrm>
            <a:off x="12305531" y="29741328"/>
            <a:ext cx="13263742" cy="1152880"/>
          </a:xfrm>
          <a:prstGeom prst="rect">
            <a:avLst/>
          </a:prstGeom>
          <a:noFill/>
        </p:spPr>
        <p:txBody>
          <a:bodyPr wrap="square" rtlCol="0">
            <a:spAutoFit/>
          </a:bodyPr>
          <a:lstStyle/>
          <a:p>
            <a:pPr algn="ctr"/>
            <a:r>
              <a:rPr lang="en-US" sz="3446" dirty="0">
                <a:solidFill>
                  <a:schemeClr val="accent2">
                    <a:lumMod val="50000"/>
                  </a:schemeClr>
                </a:solidFill>
                <a:latin typeface="Times New Roman" charset="0"/>
                <a:ea typeface="Times New Roman" charset="0"/>
                <a:cs typeface="Times New Roman" charset="0"/>
              </a:rPr>
              <a:t>Presented at the American Psychological Association August 8</a:t>
            </a:r>
            <a:r>
              <a:rPr lang="en-US" sz="3446" baseline="30000" dirty="0">
                <a:solidFill>
                  <a:schemeClr val="accent2">
                    <a:lumMod val="50000"/>
                  </a:schemeClr>
                </a:solidFill>
                <a:latin typeface="Times New Roman" charset="0"/>
                <a:ea typeface="Times New Roman" charset="0"/>
                <a:cs typeface="Times New Roman" charset="0"/>
              </a:rPr>
              <a:t>th</a:t>
            </a:r>
            <a:r>
              <a:rPr lang="en-US" sz="3446" dirty="0">
                <a:solidFill>
                  <a:schemeClr val="accent2">
                    <a:lumMod val="50000"/>
                  </a:schemeClr>
                </a:solidFill>
                <a:latin typeface="Times New Roman" charset="0"/>
                <a:ea typeface="Times New Roman" charset="0"/>
                <a:cs typeface="Times New Roman" charset="0"/>
              </a:rPr>
              <a:t>, 2019</a:t>
            </a:r>
          </a:p>
          <a:p>
            <a:pPr algn="ctr"/>
            <a:r>
              <a:rPr lang="en-US" sz="3446" dirty="0">
                <a:solidFill>
                  <a:schemeClr val="accent2">
                    <a:lumMod val="50000"/>
                  </a:schemeClr>
                </a:solidFill>
                <a:latin typeface="Times New Roman" charset="0"/>
                <a:ea typeface="Times New Roman" charset="0"/>
                <a:cs typeface="Times New Roman" charset="0"/>
              </a:rPr>
              <a:t>Contact: taku@oakland.edu, vmarton2@oakland.edu </a:t>
            </a:r>
          </a:p>
        </p:txBody>
      </p:sp>
      <p:sp>
        <p:nvSpPr>
          <p:cNvPr id="21" name="TextBox 20"/>
          <p:cNvSpPr txBox="1"/>
          <p:nvPr/>
        </p:nvSpPr>
        <p:spPr>
          <a:xfrm>
            <a:off x="747395" y="1095397"/>
            <a:ext cx="29407866" cy="2876813"/>
          </a:xfrm>
          <a:prstGeom prst="rect">
            <a:avLst/>
          </a:prstGeom>
          <a:solidFill>
            <a:schemeClr val="accent2">
              <a:lumMod val="40000"/>
              <a:lumOff val="60000"/>
            </a:schemeClr>
          </a:solidFill>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6462" b="1" dirty="0">
                <a:latin typeface="Times New Roman" charset="0"/>
                <a:ea typeface="Times New Roman" charset="0"/>
                <a:cs typeface="Times New Roman" charset="0"/>
              </a:rPr>
              <a:t>Cross-National Comparisons of Monetary Donations to </a:t>
            </a:r>
          </a:p>
          <a:p>
            <a:pPr algn="ctr"/>
            <a:r>
              <a:rPr lang="en-US" sz="6462" b="1" dirty="0">
                <a:latin typeface="Times New Roman" charset="0"/>
                <a:ea typeface="Times New Roman" charset="0"/>
                <a:cs typeface="Times New Roman" charset="0"/>
              </a:rPr>
              <a:t>In-group and Out-group Members</a:t>
            </a:r>
            <a:endParaRPr lang="en-US" sz="6462" dirty="0">
              <a:latin typeface="Times New Roman" charset="0"/>
              <a:ea typeface="Times New Roman" charset="0"/>
              <a:cs typeface="Times New Roman" charset="0"/>
            </a:endParaRPr>
          </a:p>
          <a:p>
            <a:pPr algn="ctr"/>
            <a:r>
              <a:rPr lang="en-US" sz="3878" dirty="0">
                <a:latin typeface="Times New Roman" charset="0"/>
                <a:ea typeface="Times New Roman" charset="0"/>
                <a:cs typeface="Times New Roman" charset="0"/>
              </a:rPr>
              <a:t>Kanako Taku, PhD, and Velinka Marton</a:t>
            </a:r>
          </a:p>
          <a:p>
            <a:pPr algn="ctr"/>
            <a:endParaRPr lang="en-US" sz="1292" dirty="0">
              <a:solidFill>
                <a:schemeClr val="accent2">
                  <a:lumMod val="20000"/>
                  <a:lumOff val="80000"/>
                </a:schemeClr>
              </a:solidFill>
              <a:latin typeface="Times New Roman" charset="0"/>
              <a:ea typeface="Times New Roman" charset="0"/>
              <a:cs typeface="Times New Roman" charset="0"/>
            </a:endParaRPr>
          </a:p>
        </p:txBody>
      </p:sp>
      <p:sp>
        <p:nvSpPr>
          <p:cNvPr id="28" name="Rectangle 27"/>
          <p:cNvSpPr/>
          <p:nvPr/>
        </p:nvSpPr>
        <p:spPr>
          <a:xfrm>
            <a:off x="26083099" y="26027615"/>
            <a:ext cx="11961246" cy="4628906"/>
          </a:xfrm>
          <a:prstGeom prst="rect">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803614" indent="-1296044"/>
            <a:r>
              <a:rPr lang="en-US" sz="2154" dirty="0">
                <a:latin typeface="Times" pitchFamily="2" charset="0"/>
              </a:rPr>
              <a:t>Ben-</a:t>
            </a:r>
            <a:r>
              <a:rPr lang="en-US" sz="2154" dirty="0" err="1">
                <a:latin typeface="Times" pitchFamily="2" charset="0"/>
              </a:rPr>
              <a:t>Ner</a:t>
            </a:r>
            <a:r>
              <a:rPr lang="en-US" sz="2154" dirty="0">
                <a:latin typeface="Times" pitchFamily="2" charset="0"/>
              </a:rPr>
              <a:t>, A., </a:t>
            </a:r>
            <a:r>
              <a:rPr lang="en-US" sz="2154" dirty="0" err="1">
                <a:latin typeface="Times" pitchFamily="2" charset="0"/>
              </a:rPr>
              <a:t>Mccall</a:t>
            </a:r>
            <a:r>
              <a:rPr lang="en-US" sz="2154" dirty="0">
                <a:latin typeface="Times" pitchFamily="2" charset="0"/>
              </a:rPr>
              <a:t>, B., Stephane, M., &amp; Wang, H. (2009). Identity and in-group/out-group differentiation in work and giving behaviors: Experimental evidence. </a:t>
            </a:r>
            <a:r>
              <a:rPr lang="en-US" sz="2154" i="1" dirty="0">
                <a:latin typeface="Times" pitchFamily="2" charset="0"/>
              </a:rPr>
              <a:t>Journal of Economic Behavior and Organization</a:t>
            </a:r>
            <a:r>
              <a:rPr lang="en-US" sz="2154" dirty="0">
                <a:latin typeface="Times" pitchFamily="2" charset="0"/>
              </a:rPr>
              <a:t>, </a:t>
            </a:r>
            <a:r>
              <a:rPr lang="en-US" sz="2154" i="1" dirty="0">
                <a:latin typeface="Times" pitchFamily="2" charset="0"/>
              </a:rPr>
              <a:t>72</a:t>
            </a:r>
            <a:r>
              <a:rPr lang="en-US" sz="2154" dirty="0">
                <a:latin typeface="Times" pitchFamily="2" charset="0"/>
              </a:rPr>
              <a:t>, 153–170. doi:10.1016/j.jebo.2009.05.007</a:t>
            </a:r>
          </a:p>
          <a:p>
            <a:pPr marL="803614" indent="-1296044"/>
            <a:r>
              <a:rPr lang="en-US" sz="2154" dirty="0">
                <a:latin typeface="Times" pitchFamily="2" charset="0"/>
              </a:rPr>
              <a:t>Greenberg, J., </a:t>
            </a:r>
            <a:r>
              <a:rPr lang="en-US" sz="2154" dirty="0" err="1">
                <a:latin typeface="Times" pitchFamily="2" charset="0"/>
              </a:rPr>
              <a:t>Pyszczynski</a:t>
            </a:r>
            <a:r>
              <a:rPr lang="en-US" sz="2154" dirty="0">
                <a:latin typeface="Times" pitchFamily="2" charset="0"/>
              </a:rPr>
              <a:t>, T., Solomon, S., Rosenblatt, A., Veeder, M., Kirkland, S., … </a:t>
            </a:r>
            <a:r>
              <a:rPr lang="en-US" sz="2154" dirty="0" err="1">
                <a:latin typeface="Times" pitchFamily="2" charset="0"/>
              </a:rPr>
              <a:t>Sarason</a:t>
            </a:r>
            <a:r>
              <a:rPr lang="en-US" sz="2154" dirty="0">
                <a:latin typeface="Times" pitchFamily="2" charset="0"/>
              </a:rPr>
              <a:t>, I. (1990). Evidence for Terror Management Theory II: The effects of mortality salience on reactions to those who threaten or bolster the cultural worldview. </a:t>
            </a:r>
            <a:r>
              <a:rPr lang="en-US" sz="2154" i="1" dirty="0">
                <a:latin typeface="Times" pitchFamily="2" charset="0"/>
              </a:rPr>
              <a:t>Journal of Personality and Social Psychology</a:t>
            </a:r>
            <a:r>
              <a:rPr lang="en-US" sz="2154" dirty="0">
                <a:latin typeface="Times" pitchFamily="2" charset="0"/>
              </a:rPr>
              <a:t>, </a:t>
            </a:r>
            <a:r>
              <a:rPr lang="en-US" sz="2154" i="1" dirty="0">
                <a:latin typeface="Times" pitchFamily="2" charset="0"/>
              </a:rPr>
              <a:t>58</a:t>
            </a:r>
            <a:r>
              <a:rPr lang="en-US" sz="2154" dirty="0">
                <a:latin typeface="Times" pitchFamily="2" charset="0"/>
              </a:rPr>
              <a:t>, 308–318. doi:10.1037/0022-3514.58.2.308</a:t>
            </a:r>
          </a:p>
          <a:p>
            <a:pPr marL="803614" indent="-1296044"/>
            <a:r>
              <a:rPr lang="en-US" sz="2154" dirty="0">
                <a:latin typeface="Times" pitchFamily="2" charset="0"/>
              </a:rPr>
              <a:t>Jonas, E., Schimel, J., Greenberg, J., &amp; </a:t>
            </a:r>
            <a:r>
              <a:rPr lang="en-US" sz="2154" dirty="0" err="1">
                <a:latin typeface="Times" pitchFamily="2" charset="0"/>
              </a:rPr>
              <a:t>Pyszczynski</a:t>
            </a:r>
            <a:r>
              <a:rPr lang="en-US" sz="2154" dirty="0">
                <a:latin typeface="Times" pitchFamily="2" charset="0"/>
              </a:rPr>
              <a:t>, T. (2002). The scrooge effect: Evidence that mortality salience increases prosocial attitudes and behavior. </a:t>
            </a:r>
            <a:r>
              <a:rPr lang="en-US" sz="2154" i="1" dirty="0">
                <a:latin typeface="Times" pitchFamily="2" charset="0"/>
              </a:rPr>
              <a:t>Personality and Social Psychology Bulletin</a:t>
            </a:r>
            <a:r>
              <a:rPr lang="en-US" sz="2154" dirty="0">
                <a:latin typeface="Times" pitchFamily="2" charset="0"/>
              </a:rPr>
              <a:t>, </a:t>
            </a:r>
            <a:r>
              <a:rPr lang="en-US" sz="2154" i="1" dirty="0">
                <a:latin typeface="Times" pitchFamily="2" charset="0"/>
              </a:rPr>
              <a:t>28</a:t>
            </a:r>
            <a:r>
              <a:rPr lang="en-US" sz="2154" dirty="0">
                <a:latin typeface="Times" pitchFamily="2" charset="0"/>
              </a:rPr>
              <a:t>, 1342–1353. doi:10.1177/014616702236834</a:t>
            </a:r>
          </a:p>
          <a:p>
            <a:pPr marL="803614" indent="-1296044"/>
            <a:r>
              <a:rPr lang="en-US" sz="2154" dirty="0">
                <a:latin typeface="Times" pitchFamily="2" charset="0"/>
              </a:rPr>
              <a:t>Kim, Y. (2016). Cultural orientation affects consumer responses to charity advertising. </a:t>
            </a:r>
            <a:r>
              <a:rPr lang="en-US" sz="2154" i="1" dirty="0">
                <a:latin typeface="Times" pitchFamily="2" charset="0"/>
              </a:rPr>
              <a:t>Social Behavior and 	Personality</a:t>
            </a:r>
            <a:r>
              <a:rPr lang="en-US" sz="2154" dirty="0">
                <a:latin typeface="Times" pitchFamily="2" charset="0"/>
              </a:rPr>
              <a:t>, </a:t>
            </a:r>
            <a:r>
              <a:rPr lang="en-US" sz="2154" i="1" dirty="0">
                <a:latin typeface="Times" pitchFamily="2" charset="0"/>
              </a:rPr>
              <a:t>44</a:t>
            </a:r>
            <a:r>
              <a:rPr lang="en-US" sz="2154" dirty="0">
                <a:latin typeface="Times" pitchFamily="2" charset="0"/>
              </a:rPr>
              <a:t>, 1079–1088. doi:10.2224/sbp.2016.44.7.1079</a:t>
            </a:r>
          </a:p>
        </p:txBody>
      </p:sp>
      <p:sp>
        <p:nvSpPr>
          <p:cNvPr id="29" name="Rectangle 28"/>
          <p:cNvSpPr/>
          <p:nvPr/>
        </p:nvSpPr>
        <p:spPr>
          <a:xfrm>
            <a:off x="393430" y="11917042"/>
            <a:ext cx="11306180" cy="10230324"/>
          </a:xfrm>
          <a:prstGeom prst="rect">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spcAft>
                <a:spcPts val="646"/>
              </a:spcAft>
              <a:buClr>
                <a:schemeClr val="accent2">
                  <a:lumMod val="75000"/>
                </a:schemeClr>
              </a:buClr>
            </a:pPr>
            <a:r>
              <a:rPr lang="en-US" sz="3446" b="1" dirty="0">
                <a:solidFill>
                  <a:schemeClr val="accent2">
                    <a:lumMod val="75000"/>
                  </a:schemeClr>
                </a:solidFill>
                <a:latin typeface="Times" pitchFamily="2" charset="0"/>
                <a:ea typeface="Times New Roman" charset="0"/>
                <a:cs typeface="Times New Roman" panose="02020603050405020304" pitchFamily="18" charset="0"/>
              </a:rPr>
              <a:t>In-group / Out-group Patterns</a:t>
            </a:r>
          </a:p>
          <a:p>
            <a:pPr marL="492428" indent="-492428">
              <a:buClr>
                <a:schemeClr val="accent2">
                  <a:lumMod val="60000"/>
                  <a:lumOff val="40000"/>
                </a:schemeClr>
              </a:buClr>
              <a:buFont typeface="Wingdings" pitchFamily="2" charset="2"/>
              <a:buChar char="v"/>
            </a:pPr>
            <a:r>
              <a:rPr lang="en-US" sz="3446" dirty="0">
                <a:solidFill>
                  <a:schemeClr val="tx1"/>
                </a:solidFill>
                <a:latin typeface="Times" pitchFamily="2" charset="0"/>
                <a:ea typeface="Times New Roman" charset="0"/>
                <a:cs typeface="Times New Roman" panose="02020603050405020304" pitchFamily="18" charset="0"/>
              </a:rPr>
              <a:t>Terror Management Theory: Humans respond defensively to </a:t>
            </a:r>
            <a:r>
              <a:rPr lang="en-US" sz="3446" b="1" dirty="0">
                <a:solidFill>
                  <a:schemeClr val="accent2">
                    <a:lumMod val="75000"/>
                  </a:schemeClr>
                </a:solidFill>
                <a:latin typeface="Times" pitchFamily="2" charset="0"/>
                <a:ea typeface="Times New Roman" charset="0"/>
                <a:cs typeface="Times New Roman" panose="02020603050405020304" pitchFamily="18" charset="0"/>
              </a:rPr>
              <a:t>reminders of death </a:t>
            </a:r>
            <a:r>
              <a:rPr lang="en-US" sz="3446" dirty="0">
                <a:solidFill>
                  <a:schemeClr val="tx1"/>
                </a:solidFill>
                <a:latin typeface="Times" pitchFamily="2" charset="0"/>
                <a:ea typeface="Times New Roman" charset="0"/>
                <a:cs typeface="Times New Roman" panose="02020603050405020304" pitchFamily="18" charset="0"/>
              </a:rPr>
              <a:t>by strengthening their connections with their in-group </a:t>
            </a:r>
            <a:r>
              <a:rPr lang="en-US" sz="2154" dirty="0">
                <a:solidFill>
                  <a:schemeClr val="tx1"/>
                </a:solidFill>
                <a:latin typeface="Times" pitchFamily="2" charset="0"/>
                <a:ea typeface="Times New Roman" charset="0"/>
                <a:cs typeface="Times New Roman" panose="02020603050405020304" pitchFamily="18" charset="0"/>
              </a:rPr>
              <a:t>(Greenberg et al., 1990)</a:t>
            </a:r>
          </a:p>
          <a:p>
            <a:pPr marL="492428" indent="-492428">
              <a:buClr>
                <a:schemeClr val="accent2">
                  <a:lumMod val="60000"/>
                  <a:lumOff val="40000"/>
                </a:schemeClr>
              </a:buClr>
              <a:buFont typeface="Wingdings" pitchFamily="2" charset="2"/>
              <a:buChar char="v"/>
            </a:pPr>
            <a:r>
              <a:rPr lang="en-US" sz="3446" dirty="0">
                <a:solidFill>
                  <a:schemeClr val="tx1"/>
                </a:solidFill>
                <a:latin typeface="Times" pitchFamily="2" charset="0"/>
                <a:cs typeface="Times New Roman" panose="02020603050405020304" pitchFamily="18" charset="0"/>
              </a:rPr>
              <a:t>Awareness of mortality can lead to in-group bias and affect </a:t>
            </a:r>
            <a:r>
              <a:rPr lang="en-US" sz="3446" b="1" dirty="0">
                <a:solidFill>
                  <a:schemeClr val="accent2">
                    <a:lumMod val="75000"/>
                  </a:schemeClr>
                </a:solidFill>
                <a:latin typeface="Times" pitchFamily="2" charset="0"/>
                <a:cs typeface="Times New Roman" panose="02020603050405020304" pitchFamily="18" charset="0"/>
              </a:rPr>
              <a:t>prosocial behaviors </a:t>
            </a:r>
            <a:r>
              <a:rPr lang="en-US" sz="3232" dirty="0">
                <a:solidFill>
                  <a:schemeClr val="tx1"/>
                </a:solidFill>
                <a:latin typeface="Times" pitchFamily="2" charset="0"/>
                <a:cs typeface="Times New Roman" panose="02020603050405020304" pitchFamily="18" charset="0"/>
              </a:rPr>
              <a:t>(e.g., monetary donations) </a:t>
            </a:r>
            <a:r>
              <a:rPr lang="en-US" sz="2154" dirty="0">
                <a:solidFill>
                  <a:schemeClr val="tx1"/>
                </a:solidFill>
                <a:latin typeface="Times" pitchFamily="2" charset="0"/>
                <a:cs typeface="Times New Roman" panose="02020603050405020304" pitchFamily="18" charset="0"/>
              </a:rPr>
              <a:t>(Jonas et al., 2002) </a:t>
            </a:r>
          </a:p>
          <a:p>
            <a:pPr marL="492428" indent="-492428">
              <a:spcAft>
                <a:spcPts val="1292"/>
              </a:spcAft>
              <a:buClr>
                <a:schemeClr val="accent2">
                  <a:lumMod val="60000"/>
                  <a:lumOff val="40000"/>
                </a:schemeClr>
              </a:buClr>
              <a:buFont typeface="Wingdings" pitchFamily="2" charset="2"/>
              <a:buChar char="v"/>
            </a:pPr>
            <a:r>
              <a:rPr lang="en-US" sz="3446" dirty="0">
                <a:solidFill>
                  <a:schemeClr val="tx1"/>
                </a:solidFill>
                <a:latin typeface="Times" pitchFamily="2" charset="0"/>
                <a:cs typeface="Times New Roman" panose="02020603050405020304" pitchFamily="18" charset="0"/>
              </a:rPr>
              <a:t>Behaviors can be affected by perception of the </a:t>
            </a:r>
            <a:r>
              <a:rPr lang="en-US" sz="3446" b="1" dirty="0">
                <a:solidFill>
                  <a:schemeClr val="accent2">
                    <a:lumMod val="75000"/>
                  </a:schemeClr>
                </a:solidFill>
                <a:latin typeface="Times" pitchFamily="2" charset="0"/>
                <a:cs typeface="Times New Roman" panose="02020603050405020304" pitchFamily="18" charset="0"/>
              </a:rPr>
              <a:t>importance of one’s in-group </a:t>
            </a:r>
            <a:r>
              <a:rPr lang="en-US" sz="2154" dirty="0">
                <a:solidFill>
                  <a:schemeClr val="tx1"/>
                </a:solidFill>
                <a:latin typeface="Times" pitchFamily="2" charset="0"/>
                <a:cs typeface="Times New Roman" panose="02020603050405020304" pitchFamily="18" charset="0"/>
              </a:rPr>
              <a:t>(Ben-Ner et al., 2009)</a:t>
            </a:r>
          </a:p>
          <a:p>
            <a:pPr>
              <a:spcAft>
                <a:spcPts val="646"/>
              </a:spcAft>
              <a:buClr>
                <a:schemeClr val="accent2">
                  <a:lumMod val="20000"/>
                  <a:lumOff val="80000"/>
                </a:schemeClr>
              </a:buClr>
            </a:pPr>
            <a:r>
              <a:rPr lang="en-US" sz="3446" b="1" dirty="0">
                <a:solidFill>
                  <a:schemeClr val="accent2">
                    <a:lumMod val="75000"/>
                  </a:schemeClr>
                </a:solidFill>
                <a:latin typeface="Times" pitchFamily="2" charset="0"/>
                <a:ea typeface="Times New Roman" charset="0"/>
                <a:cs typeface="Times New Roman" charset="0"/>
              </a:rPr>
              <a:t>Purpose</a:t>
            </a:r>
          </a:p>
          <a:p>
            <a:pPr marL="492428" indent="-492428">
              <a:spcAft>
                <a:spcPts val="1292"/>
              </a:spcAft>
              <a:buClr>
                <a:schemeClr val="accent2">
                  <a:lumMod val="60000"/>
                  <a:lumOff val="40000"/>
                </a:schemeClr>
              </a:buClr>
              <a:buFont typeface="Wingdings" pitchFamily="2" charset="2"/>
              <a:buChar char="v"/>
            </a:pPr>
            <a:r>
              <a:rPr lang="en-US" sz="3446" dirty="0">
                <a:solidFill>
                  <a:schemeClr val="tx1"/>
                </a:solidFill>
                <a:latin typeface="Times" pitchFamily="2" charset="0"/>
                <a:ea typeface="Times New Roman" charset="0"/>
                <a:cs typeface="Times New Roman" charset="0"/>
              </a:rPr>
              <a:t>Cross-nationally examine how importance of nationality and mortality salience affects willingness to donate money to in-group and out-group members </a:t>
            </a:r>
          </a:p>
          <a:p>
            <a:pPr>
              <a:buClr>
                <a:schemeClr val="accent2">
                  <a:lumMod val="75000"/>
                </a:schemeClr>
              </a:buClr>
            </a:pPr>
            <a:r>
              <a:rPr lang="en-US" sz="3446" b="1" dirty="0">
                <a:solidFill>
                  <a:schemeClr val="accent2">
                    <a:lumMod val="75000"/>
                  </a:schemeClr>
                </a:solidFill>
                <a:latin typeface="Times" pitchFamily="2" charset="0"/>
                <a:ea typeface="Times New Roman" charset="0"/>
                <a:cs typeface="Times New Roman" charset="0"/>
              </a:rPr>
              <a:t>Hypothesis</a:t>
            </a:r>
          </a:p>
          <a:p>
            <a:pPr marL="553980" indent="-553980">
              <a:buClr>
                <a:schemeClr val="accent2">
                  <a:lumMod val="60000"/>
                  <a:lumOff val="40000"/>
                </a:schemeClr>
              </a:buClr>
              <a:buFont typeface="+mj-lt"/>
              <a:buAutoNum type="arabicPeriod"/>
            </a:pPr>
            <a:r>
              <a:rPr lang="en-US" sz="3446" dirty="0">
                <a:solidFill>
                  <a:schemeClr val="tx1"/>
                </a:solidFill>
                <a:latin typeface="Times" pitchFamily="2" charset="0"/>
                <a:ea typeface="Times New Roman" charset="0"/>
                <a:cs typeface="Times New Roman" charset="0"/>
              </a:rPr>
              <a:t>Importance of nationality will influence people to donate more to their in-group members. </a:t>
            </a:r>
          </a:p>
          <a:p>
            <a:pPr marL="553980" indent="-553980">
              <a:buClr>
                <a:schemeClr val="accent2">
                  <a:lumMod val="60000"/>
                  <a:lumOff val="40000"/>
                </a:schemeClr>
              </a:buClr>
              <a:buFont typeface="+mj-lt"/>
              <a:buAutoNum type="arabicPeriod"/>
            </a:pPr>
            <a:r>
              <a:rPr lang="en-US" sz="3446" dirty="0">
                <a:solidFill>
                  <a:schemeClr val="tx1"/>
                </a:solidFill>
                <a:latin typeface="Times" pitchFamily="2" charset="0"/>
                <a:ea typeface="Times New Roman" charset="0"/>
                <a:cs typeface="Times New Roman" charset="0"/>
              </a:rPr>
              <a:t>People will increase the amount of donation to their in-group members when awareness of one’s mortality is induced, regardless of culture. </a:t>
            </a:r>
          </a:p>
        </p:txBody>
      </p:sp>
      <p:sp>
        <p:nvSpPr>
          <p:cNvPr id="2" name="TextBox 1">
            <a:extLst>
              <a:ext uri="{FF2B5EF4-FFF2-40B4-BE49-F238E27FC236}">
                <a16:creationId xmlns:a16="http://schemas.microsoft.com/office/drawing/2014/main" id="{CE9AA209-D8F5-594C-BA84-852A9F6B664A}"/>
              </a:ext>
            </a:extLst>
          </p:cNvPr>
          <p:cNvSpPr txBox="1"/>
          <p:nvPr/>
        </p:nvSpPr>
        <p:spPr>
          <a:xfrm>
            <a:off x="2993609" y="17818143"/>
            <a:ext cx="184731" cy="260969"/>
          </a:xfrm>
          <a:prstGeom prst="rect">
            <a:avLst/>
          </a:prstGeom>
          <a:noFill/>
        </p:spPr>
        <p:txBody>
          <a:bodyPr wrap="none" rtlCol="0">
            <a:spAutoFit/>
          </a:bodyPr>
          <a:lstStyle/>
          <a:p>
            <a:endParaRPr lang="en-US" sz="1096" dirty="0"/>
          </a:p>
        </p:txBody>
      </p:sp>
      <p:sp>
        <p:nvSpPr>
          <p:cNvPr id="35" name="Rectangle 34">
            <a:extLst>
              <a:ext uri="{FF2B5EF4-FFF2-40B4-BE49-F238E27FC236}">
                <a16:creationId xmlns:a16="http://schemas.microsoft.com/office/drawing/2014/main" id="{9985F005-A11F-2A4F-99D1-E7C6F5458654}"/>
              </a:ext>
            </a:extLst>
          </p:cNvPr>
          <p:cNvSpPr/>
          <p:nvPr/>
        </p:nvSpPr>
        <p:spPr>
          <a:xfrm>
            <a:off x="405460" y="5311298"/>
            <a:ext cx="11332168" cy="5549780"/>
          </a:xfrm>
          <a:prstGeom prst="rect">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r>
              <a:rPr lang="en-US" sz="2800" dirty="0">
                <a:latin typeface="Times" pitchFamily="2" charset="0"/>
              </a:rPr>
              <a:t>Terror management theory suggests that reminders of death affects one’s connections with one’s in-group. Further, depending on the importance of one’s in-group, bias toward one’s in-group can affect decisions to commit prosocial behaviors. The current study cross-nationally examined importance of nationality, mortality salience, and monetary donations to in-group and out-group members. It was hypothesized that importance of nationality will influence donations to one’s in-group and that, regardless of culture, people will increase the amount of donation to their in-group when awareness of one’s mortality is induced. Results revealed cross-national differences in donation patterns to one’s in-group and out-group. Future research should consider other constructs \to replicate the effects of mortality salience.</a:t>
            </a:r>
          </a:p>
        </p:txBody>
      </p:sp>
      <p:sp>
        <p:nvSpPr>
          <p:cNvPr id="37" name="TextBox 36">
            <a:extLst>
              <a:ext uri="{FF2B5EF4-FFF2-40B4-BE49-F238E27FC236}">
                <a16:creationId xmlns:a16="http://schemas.microsoft.com/office/drawing/2014/main" id="{F88A3B37-5258-C140-8F62-AFAA63C01863}"/>
              </a:ext>
            </a:extLst>
          </p:cNvPr>
          <p:cNvSpPr txBox="1"/>
          <p:nvPr/>
        </p:nvSpPr>
        <p:spPr>
          <a:xfrm>
            <a:off x="26083099" y="13795475"/>
            <a:ext cx="11961246" cy="821443"/>
          </a:xfrm>
          <a:prstGeom prst="rect">
            <a:avLst/>
          </a:prstGeom>
          <a:solidFill>
            <a:schemeClr val="accent2">
              <a:lumMod val="60000"/>
              <a:lumOff val="40000"/>
            </a:schemeClr>
          </a:solidFill>
          <a:ln>
            <a:noFill/>
          </a:ln>
        </p:spPr>
        <p:txBody>
          <a:bodyPr wrap="square" rtlCol="0">
            <a:spAutoFit/>
          </a:bodyPr>
          <a:lstStyle/>
          <a:p>
            <a:pPr algn="ctr"/>
            <a:r>
              <a:rPr lang="en-US" sz="4738" b="1" dirty="0">
                <a:solidFill>
                  <a:schemeClr val="bg1"/>
                </a:solidFill>
                <a:latin typeface="Times New Roman" charset="0"/>
                <a:ea typeface="Times New Roman" charset="0"/>
                <a:cs typeface="Times New Roman" charset="0"/>
              </a:rPr>
              <a:t>Discussion</a:t>
            </a:r>
            <a:r>
              <a:rPr lang="en-US" sz="4738" b="1" dirty="0">
                <a:latin typeface="Times New Roman" charset="0"/>
                <a:ea typeface="Times New Roman" charset="0"/>
                <a:cs typeface="Times New Roman" charset="0"/>
              </a:rPr>
              <a:t> </a:t>
            </a:r>
          </a:p>
        </p:txBody>
      </p:sp>
      <p:sp>
        <p:nvSpPr>
          <p:cNvPr id="38" name="Rectangle 37">
            <a:extLst>
              <a:ext uri="{FF2B5EF4-FFF2-40B4-BE49-F238E27FC236}">
                <a16:creationId xmlns:a16="http://schemas.microsoft.com/office/drawing/2014/main" id="{B2A2FF01-4EAD-7640-9071-1F60EDD6852C}"/>
              </a:ext>
            </a:extLst>
          </p:cNvPr>
          <p:cNvSpPr/>
          <p:nvPr/>
        </p:nvSpPr>
        <p:spPr>
          <a:xfrm>
            <a:off x="12324543" y="12071899"/>
            <a:ext cx="13225722" cy="2945326"/>
          </a:xfrm>
          <a:prstGeom prst="rect">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buClr>
                <a:schemeClr val="accent2">
                  <a:lumMod val="60000"/>
                  <a:lumOff val="40000"/>
                </a:schemeClr>
              </a:buClr>
            </a:pPr>
            <a:r>
              <a:rPr lang="en-US" sz="3232" b="1" dirty="0">
                <a:solidFill>
                  <a:schemeClr val="accent2">
                    <a:lumMod val="75000"/>
                  </a:schemeClr>
                </a:solidFill>
                <a:latin typeface="Times New Roman" panose="02020603050405020304" pitchFamily="18" charset="0"/>
                <a:cs typeface="Times New Roman" panose="02020603050405020304" pitchFamily="18" charset="0"/>
              </a:rPr>
              <a:t>Importance of Nationality</a:t>
            </a:r>
            <a:r>
              <a:rPr lang="en-US" sz="3232" dirty="0">
                <a:latin typeface="Times New Roman" panose="02020603050405020304" pitchFamily="18" charset="0"/>
                <a:cs typeface="Times New Roman" panose="02020603050405020304" pitchFamily="18" charset="0"/>
              </a:rPr>
              <a:t> </a:t>
            </a:r>
          </a:p>
          <a:p>
            <a:pPr marL="492428" indent="-492428">
              <a:buClr>
                <a:schemeClr val="accent2">
                  <a:lumMod val="60000"/>
                  <a:lumOff val="40000"/>
                </a:schemeClr>
              </a:buClr>
              <a:buFont typeface="Wingdings" pitchFamily="2" charset="2"/>
              <a:buChar char="v"/>
            </a:pPr>
            <a:r>
              <a:rPr lang="en-US" sz="3232" dirty="0">
                <a:latin typeface="Times New Roman" panose="02020603050405020304" pitchFamily="18" charset="0"/>
                <a:cs typeface="Times New Roman" panose="02020603050405020304" pitchFamily="18" charset="0"/>
              </a:rPr>
              <a:t>Importance of nationality was associated with in-group versus out-group distinction in the Japanese sample, </a:t>
            </a:r>
            <a:r>
              <a:rPr lang="en-US" sz="3232" i="1" dirty="0">
                <a:latin typeface="Times New Roman" panose="02020603050405020304" pitchFamily="18" charset="0"/>
                <a:cs typeface="Times New Roman" panose="02020603050405020304" pitchFamily="18" charset="0"/>
              </a:rPr>
              <a:t>F</a:t>
            </a:r>
            <a:r>
              <a:rPr lang="en-US" sz="3232" dirty="0">
                <a:latin typeface="Times New Roman" panose="02020603050405020304" pitchFamily="18" charset="0"/>
                <a:cs typeface="Times New Roman" panose="02020603050405020304" pitchFamily="18" charset="0"/>
              </a:rPr>
              <a:t>(2, 394) = 6.05, </a:t>
            </a:r>
            <a:r>
              <a:rPr lang="en-US" sz="3232" i="1" dirty="0">
                <a:latin typeface="Times New Roman" panose="02020603050405020304" pitchFamily="18" charset="0"/>
                <a:cs typeface="Times New Roman" panose="02020603050405020304" pitchFamily="18" charset="0"/>
              </a:rPr>
              <a:t>p</a:t>
            </a:r>
            <a:r>
              <a:rPr lang="en-US" sz="3232" dirty="0">
                <a:latin typeface="Times New Roman" panose="02020603050405020304" pitchFamily="18" charset="0"/>
                <a:cs typeface="Times New Roman" panose="02020603050405020304" pitchFamily="18" charset="0"/>
              </a:rPr>
              <a:t> = .003</a:t>
            </a:r>
          </a:p>
          <a:p>
            <a:pPr marL="492428" indent="-492428">
              <a:buClr>
                <a:schemeClr val="accent2">
                  <a:lumMod val="60000"/>
                  <a:lumOff val="40000"/>
                </a:schemeClr>
              </a:buClr>
              <a:buFont typeface="Wingdings" pitchFamily="2" charset="2"/>
              <a:buChar char="v"/>
            </a:pPr>
            <a:r>
              <a:rPr lang="en-US" sz="3232" dirty="0">
                <a:latin typeface="Times New Roman" panose="02020603050405020304" pitchFamily="18" charset="0"/>
                <a:cs typeface="Times New Roman" panose="02020603050405020304" pitchFamily="18" charset="0"/>
              </a:rPr>
              <a:t>No significant changes in the amount of donation for in-group versus out-group members were observed. </a:t>
            </a:r>
          </a:p>
        </p:txBody>
      </p:sp>
      <p:sp>
        <p:nvSpPr>
          <p:cNvPr id="41" name="Rectangle 40">
            <a:extLst>
              <a:ext uri="{FF2B5EF4-FFF2-40B4-BE49-F238E27FC236}">
                <a16:creationId xmlns:a16="http://schemas.microsoft.com/office/drawing/2014/main" id="{7C5F0444-2BAC-4240-9AC7-E4A4822A7DD0}"/>
              </a:ext>
            </a:extLst>
          </p:cNvPr>
          <p:cNvSpPr/>
          <p:nvPr/>
        </p:nvSpPr>
        <p:spPr>
          <a:xfrm>
            <a:off x="405983" y="23378287"/>
            <a:ext cx="11331646" cy="7858798"/>
          </a:xfrm>
          <a:prstGeom prst="rect">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buClr>
                <a:schemeClr val="accent2">
                  <a:lumMod val="20000"/>
                  <a:lumOff val="80000"/>
                </a:schemeClr>
              </a:buClr>
            </a:pPr>
            <a:r>
              <a:rPr lang="en-US" sz="3662" b="1" dirty="0">
                <a:solidFill>
                  <a:schemeClr val="accent2">
                    <a:lumMod val="75000"/>
                  </a:schemeClr>
                </a:solidFill>
                <a:latin typeface="Times New Roman" charset="0"/>
                <a:ea typeface="Times New Roman" charset="0"/>
                <a:cs typeface="Times New Roman" charset="0"/>
              </a:rPr>
              <a:t>Procedure </a:t>
            </a:r>
          </a:p>
          <a:p>
            <a:pPr marL="492428" indent="-492428">
              <a:spcAft>
                <a:spcPts val="1292"/>
              </a:spcAft>
              <a:buClr>
                <a:schemeClr val="accent2">
                  <a:lumMod val="60000"/>
                  <a:lumOff val="40000"/>
                </a:schemeClr>
              </a:buClr>
              <a:buFont typeface="Wingdings" pitchFamily="2" charset="2"/>
              <a:buChar char="v"/>
            </a:pPr>
            <a:r>
              <a:rPr lang="en-US" sz="3446" dirty="0">
                <a:latin typeface="Times New Roman" panose="02020603050405020304" pitchFamily="18" charset="0"/>
                <a:cs typeface="Times New Roman" panose="02020603050405020304" pitchFamily="18" charset="0"/>
              </a:rPr>
              <a:t>College students from mid-western </a:t>
            </a:r>
            <a:r>
              <a:rPr lang="en-US" sz="3446" b="1" dirty="0">
                <a:solidFill>
                  <a:schemeClr val="accent2">
                    <a:lumMod val="75000"/>
                  </a:schemeClr>
                </a:solidFill>
                <a:latin typeface="Times New Roman" panose="02020603050405020304" pitchFamily="18" charset="0"/>
                <a:cs typeface="Times New Roman" panose="02020603050405020304" pitchFamily="18" charset="0"/>
              </a:rPr>
              <a:t>US</a:t>
            </a:r>
            <a:r>
              <a:rPr lang="en-US" sz="3446" dirty="0">
                <a:latin typeface="Times New Roman" panose="02020603050405020304" pitchFamily="18" charset="0"/>
                <a:cs typeface="Times New Roman" panose="02020603050405020304" pitchFamily="18" charset="0"/>
              </a:rPr>
              <a:t> and a suburban area of </a:t>
            </a:r>
            <a:r>
              <a:rPr lang="en-US" sz="3446" b="1" dirty="0">
                <a:solidFill>
                  <a:schemeClr val="accent2">
                    <a:lumMod val="75000"/>
                  </a:schemeClr>
                </a:solidFill>
                <a:latin typeface="Times New Roman" panose="02020603050405020304" pitchFamily="18" charset="0"/>
                <a:cs typeface="Times New Roman" panose="02020603050405020304" pitchFamily="18" charset="0"/>
              </a:rPr>
              <a:t>Japan</a:t>
            </a:r>
            <a:r>
              <a:rPr lang="en-US" sz="3446" dirty="0">
                <a:latin typeface="Times New Roman" panose="02020603050405020304" pitchFamily="18" charset="0"/>
                <a:cs typeface="Times New Roman" panose="02020603050405020304" pitchFamily="18" charset="0"/>
              </a:rPr>
              <a:t> participated in the paper and pencil survey.</a:t>
            </a:r>
          </a:p>
          <a:p>
            <a:pPr>
              <a:buClr>
                <a:schemeClr val="accent2">
                  <a:lumMod val="60000"/>
                  <a:lumOff val="40000"/>
                </a:schemeClr>
              </a:buClr>
            </a:pPr>
            <a:r>
              <a:rPr lang="en-US" sz="3446" b="1" dirty="0">
                <a:solidFill>
                  <a:schemeClr val="accent2">
                    <a:lumMod val="75000"/>
                  </a:schemeClr>
                </a:solidFill>
                <a:latin typeface="Times New Roman" panose="02020603050405020304" pitchFamily="18" charset="0"/>
                <a:cs typeface="Times New Roman" panose="02020603050405020304" pitchFamily="18" charset="0"/>
              </a:rPr>
              <a:t>Measures</a:t>
            </a:r>
          </a:p>
          <a:p>
            <a:pPr marL="492428" indent="-492428">
              <a:buClr>
                <a:schemeClr val="accent2">
                  <a:lumMod val="60000"/>
                  <a:lumOff val="40000"/>
                </a:schemeClr>
              </a:buClr>
              <a:buFont typeface="Wingdings" pitchFamily="2" charset="2"/>
              <a:buChar char="v"/>
            </a:pPr>
            <a:r>
              <a:rPr lang="en-US" sz="3446" dirty="0">
                <a:latin typeface="Times New Roman" panose="02020603050405020304" pitchFamily="18" charset="0"/>
                <a:cs typeface="Times New Roman" panose="02020603050405020304" pitchFamily="18" charset="0"/>
              </a:rPr>
              <a:t>Importance of nationality </a:t>
            </a:r>
            <a:r>
              <a:rPr lang="en-US" sz="2908" dirty="0">
                <a:latin typeface="Times New Roman" panose="02020603050405020304" pitchFamily="18" charset="0"/>
                <a:cs typeface="Times New Roman" panose="02020603050405020304" pitchFamily="18" charset="0"/>
              </a:rPr>
              <a:t>(1 = </a:t>
            </a:r>
            <a:r>
              <a:rPr lang="en-US" sz="2908" i="1" dirty="0">
                <a:latin typeface="Times New Roman" panose="02020603050405020304" pitchFamily="18" charset="0"/>
                <a:cs typeface="Times New Roman" panose="02020603050405020304" pitchFamily="18" charset="0"/>
              </a:rPr>
              <a:t>not important</a:t>
            </a:r>
            <a:r>
              <a:rPr lang="en-US" sz="2908" dirty="0">
                <a:latin typeface="Times New Roman" panose="02020603050405020304" pitchFamily="18" charset="0"/>
                <a:cs typeface="Times New Roman" panose="02020603050405020304" pitchFamily="18" charset="0"/>
              </a:rPr>
              <a:t>, 9 = </a:t>
            </a:r>
            <a:r>
              <a:rPr lang="en-US" sz="2908" i="1" dirty="0">
                <a:latin typeface="Times New Roman" panose="02020603050405020304" pitchFamily="18" charset="0"/>
                <a:cs typeface="Times New Roman" panose="02020603050405020304" pitchFamily="18" charset="0"/>
              </a:rPr>
              <a:t>very important</a:t>
            </a:r>
            <a:r>
              <a:rPr lang="en-US" sz="2908" dirty="0">
                <a:latin typeface="Times New Roman" panose="02020603050405020304" pitchFamily="18" charset="0"/>
                <a:cs typeface="Times New Roman" panose="02020603050405020304" pitchFamily="18" charset="0"/>
              </a:rPr>
              <a:t>)</a:t>
            </a:r>
          </a:p>
          <a:p>
            <a:pPr marL="492428" indent="-492428">
              <a:buClr>
                <a:schemeClr val="accent2">
                  <a:lumMod val="60000"/>
                  <a:lumOff val="40000"/>
                </a:schemeClr>
              </a:buClr>
              <a:buFont typeface="Wingdings" pitchFamily="2" charset="2"/>
              <a:buChar char="v"/>
            </a:pPr>
            <a:r>
              <a:rPr lang="en-US" sz="3446" dirty="0">
                <a:latin typeface="Times New Roman" panose="02020603050405020304" pitchFamily="18" charset="0"/>
                <a:cs typeface="Times New Roman" panose="02020603050405020304" pitchFamily="18" charset="0"/>
              </a:rPr>
              <a:t>Statement </a:t>
            </a:r>
            <a:r>
              <a:rPr lang="en-US" sz="3446" b="1" dirty="0">
                <a:solidFill>
                  <a:schemeClr val="accent2">
                    <a:lumMod val="75000"/>
                  </a:schemeClr>
                </a:solidFill>
                <a:latin typeface="Times New Roman" panose="02020603050405020304" pitchFamily="18" charset="0"/>
                <a:cs typeface="Times New Roman" panose="02020603050405020304" pitchFamily="18" charset="0"/>
              </a:rPr>
              <a:t>BEFORE</a:t>
            </a:r>
            <a:r>
              <a:rPr lang="en-US" sz="3446" dirty="0">
                <a:latin typeface="Times New Roman" panose="02020603050405020304" pitchFamily="18" charset="0"/>
                <a:cs typeface="Times New Roman" panose="02020603050405020304" pitchFamily="18" charset="0"/>
              </a:rPr>
              <a:t> and </a:t>
            </a:r>
            <a:r>
              <a:rPr lang="en-US" sz="3446" b="1" dirty="0">
                <a:solidFill>
                  <a:schemeClr val="accent2">
                    <a:lumMod val="75000"/>
                  </a:schemeClr>
                </a:solidFill>
                <a:latin typeface="Times New Roman" panose="02020603050405020304" pitchFamily="18" charset="0"/>
                <a:cs typeface="Times New Roman" panose="02020603050405020304" pitchFamily="18" charset="0"/>
              </a:rPr>
              <a:t>AFTER</a:t>
            </a:r>
            <a:r>
              <a:rPr lang="en-US" sz="3446" dirty="0">
                <a:latin typeface="Times New Roman" panose="02020603050405020304" pitchFamily="18" charset="0"/>
                <a:cs typeface="Times New Roman" panose="02020603050405020304" pitchFamily="18" charset="0"/>
              </a:rPr>
              <a:t> Mortality Salience Induction </a:t>
            </a:r>
            <a:r>
              <a:rPr lang="en-US" sz="2800" dirty="0">
                <a:latin typeface="Times New Roman" panose="02020603050405020304" pitchFamily="18" charset="0"/>
                <a:cs typeface="Times New Roman" panose="02020603050405020304" pitchFamily="18" charset="0"/>
              </a:rPr>
              <a:t>(experimental group) </a:t>
            </a:r>
            <a:r>
              <a:rPr lang="en-US" sz="3446" dirty="0">
                <a:latin typeface="Times New Roman" panose="02020603050405020304" pitchFamily="18" charset="0"/>
                <a:cs typeface="Times New Roman" panose="02020603050405020304" pitchFamily="18" charset="0"/>
              </a:rPr>
              <a:t>or no manipulation </a:t>
            </a:r>
            <a:r>
              <a:rPr lang="en-US" sz="2800" dirty="0">
                <a:latin typeface="Times New Roman" panose="02020603050405020304" pitchFamily="18" charset="0"/>
                <a:cs typeface="Times New Roman" panose="02020603050405020304" pitchFamily="18" charset="0"/>
              </a:rPr>
              <a:t>(control group) </a:t>
            </a:r>
          </a:p>
          <a:p>
            <a:pPr marL="1251588" lvl="1" indent="-441134">
              <a:buClr>
                <a:schemeClr val="accent2">
                  <a:lumMod val="60000"/>
                  <a:lumOff val="40000"/>
                </a:schemeClr>
              </a:buClr>
              <a:buFont typeface="Arial" panose="020B0604020202020204" pitchFamily="34" charset="0"/>
              <a:buChar char="•"/>
            </a:pPr>
            <a:r>
              <a:rPr lang="en-US" sz="3446" i="1" dirty="0">
                <a:latin typeface="Times New Roman" panose="02020603050405020304" pitchFamily="18" charset="0"/>
                <a:cs typeface="Times New Roman" panose="02020603050405020304" pitchFamily="18" charset="0"/>
              </a:rPr>
              <a:t>If I had $300 (or 30,000 yen) to donate, I would donate [insert amount of money] to a family in the US and/or [insert amount of money] to a family in Japan</a:t>
            </a:r>
            <a:endParaRPr lang="en-US" sz="3446" b="1" i="1" dirty="0">
              <a:solidFill>
                <a:schemeClr val="accent3">
                  <a:lumMod val="60000"/>
                  <a:lumOff val="40000"/>
                </a:schemeClr>
              </a:solidFill>
              <a:latin typeface="Times New Roman" panose="02020603050405020304" pitchFamily="18" charset="0"/>
              <a:ea typeface="Times New Roman" charset="0"/>
              <a:cs typeface="Times New Roman" panose="02020603050405020304" pitchFamily="18" charset="0"/>
            </a:endParaRPr>
          </a:p>
          <a:p>
            <a:pPr marL="492428" indent="-492428">
              <a:buClr>
                <a:schemeClr val="accent2">
                  <a:lumMod val="60000"/>
                  <a:lumOff val="40000"/>
                </a:schemeClr>
              </a:buClr>
              <a:buFont typeface="Wingdings" pitchFamily="2" charset="2"/>
              <a:buChar char="v"/>
            </a:pPr>
            <a:r>
              <a:rPr lang="en-US" sz="3446" dirty="0">
                <a:solidFill>
                  <a:schemeClr val="tx1"/>
                </a:solidFill>
                <a:latin typeface="Times New Roman" charset="0"/>
                <a:ea typeface="Times New Roman" charset="0"/>
                <a:cs typeface="Times New Roman" charset="0"/>
              </a:rPr>
              <a:t>Mortality Salience Induction</a:t>
            </a:r>
          </a:p>
          <a:p>
            <a:pPr marL="1046412" lvl="1" indent="-553980">
              <a:buClr>
                <a:schemeClr val="accent2">
                  <a:lumMod val="60000"/>
                  <a:lumOff val="40000"/>
                </a:schemeClr>
              </a:buClr>
              <a:buFont typeface="+mj-lt"/>
              <a:buAutoNum type="arabicPeriod"/>
            </a:pPr>
            <a:r>
              <a:rPr lang="en-US" sz="2908" dirty="0">
                <a:solidFill>
                  <a:schemeClr val="tx1"/>
                </a:solidFill>
                <a:latin typeface="Times New Roman" charset="0"/>
                <a:ea typeface="Times New Roman" charset="0"/>
                <a:cs typeface="Times New Roman" charset="0"/>
              </a:rPr>
              <a:t>What emotions does the thought of your own death arouse in you?</a:t>
            </a:r>
          </a:p>
          <a:p>
            <a:pPr marL="1046412" lvl="1" indent="-553980">
              <a:buClr>
                <a:schemeClr val="accent2">
                  <a:lumMod val="60000"/>
                  <a:lumOff val="40000"/>
                </a:schemeClr>
              </a:buClr>
              <a:buFont typeface="+mj-lt"/>
              <a:buAutoNum type="arabicPeriod"/>
            </a:pPr>
            <a:r>
              <a:rPr lang="en-US" sz="2908" dirty="0">
                <a:solidFill>
                  <a:schemeClr val="tx1"/>
                </a:solidFill>
                <a:latin typeface="Times New Roman" charset="0"/>
                <a:ea typeface="Times New Roman" charset="0"/>
                <a:cs typeface="Times New Roman" charset="0"/>
              </a:rPr>
              <a:t>What will happen to you when your body dies?</a:t>
            </a:r>
          </a:p>
        </p:txBody>
      </p:sp>
      <p:sp>
        <p:nvSpPr>
          <p:cNvPr id="42" name="Rectangle 41">
            <a:extLst>
              <a:ext uri="{FF2B5EF4-FFF2-40B4-BE49-F238E27FC236}">
                <a16:creationId xmlns:a16="http://schemas.microsoft.com/office/drawing/2014/main" id="{60F9C39A-7D29-C540-9B48-E7896CBAA042}"/>
              </a:ext>
            </a:extLst>
          </p:cNvPr>
          <p:cNvSpPr/>
          <p:nvPr/>
        </p:nvSpPr>
        <p:spPr>
          <a:xfrm>
            <a:off x="26083099" y="14825637"/>
            <a:ext cx="11961246" cy="10021966"/>
          </a:xfrm>
          <a:prstGeom prst="rect">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492428" indent="-492428">
              <a:buClr>
                <a:schemeClr val="accent2">
                  <a:lumMod val="60000"/>
                  <a:lumOff val="40000"/>
                </a:schemeClr>
              </a:buClr>
              <a:buFont typeface="Wingdings" pitchFamily="2" charset="2"/>
              <a:buChar char="v"/>
            </a:pPr>
            <a:r>
              <a:rPr lang="en-US" sz="3232" dirty="0">
                <a:latin typeface="Times New Roman" panose="02020603050405020304" pitchFamily="18" charset="0"/>
                <a:cs typeface="Times New Roman" panose="02020603050405020304" pitchFamily="18" charset="0"/>
              </a:rPr>
              <a:t>Results suggest that people in the US are more likely than people in Japan to evenly donate to in-group / out-group members. </a:t>
            </a:r>
          </a:p>
          <a:p>
            <a:pPr marL="492428" indent="-492428">
              <a:buClr>
                <a:schemeClr val="accent2">
                  <a:lumMod val="60000"/>
                  <a:lumOff val="40000"/>
                </a:schemeClr>
              </a:buClr>
              <a:buFont typeface="Wingdings" pitchFamily="2" charset="2"/>
              <a:buChar char="v"/>
            </a:pPr>
            <a:r>
              <a:rPr lang="en-US" sz="3232" dirty="0">
                <a:latin typeface="Times New Roman" panose="02020603050405020304" pitchFamily="18" charset="0"/>
                <a:cs typeface="Times New Roman" panose="02020603050405020304" pitchFamily="18" charset="0"/>
              </a:rPr>
              <a:t>Subjective importance of nationality accelerated in-group bias for Japanese participants only. </a:t>
            </a:r>
          </a:p>
          <a:p>
            <a:pPr marL="984856" lvl="1" indent="-492428">
              <a:buClr>
                <a:schemeClr val="accent2">
                  <a:lumMod val="60000"/>
                  <a:lumOff val="40000"/>
                </a:schemeClr>
              </a:buClr>
              <a:buFont typeface="Wingdings" pitchFamily="2" charset="2"/>
              <a:buChar char="v"/>
            </a:pPr>
            <a:r>
              <a:rPr lang="en-US" sz="3232" dirty="0">
                <a:latin typeface="Times New Roman" panose="02020603050405020304" pitchFamily="18" charset="0"/>
                <a:cs typeface="Times New Roman" panose="02020603050405020304" pitchFamily="18" charset="0"/>
              </a:rPr>
              <a:t>This extends previous findings of in-group cues affecting donation amounts for those from collectivist cultures </a:t>
            </a:r>
            <a:r>
              <a:rPr lang="en-US" sz="2154" dirty="0">
                <a:latin typeface="Times New Roman" panose="02020603050405020304" pitchFamily="18" charset="0"/>
                <a:cs typeface="Times New Roman" panose="02020603050405020304" pitchFamily="18" charset="0"/>
              </a:rPr>
              <a:t>(Kim, 2016)</a:t>
            </a:r>
          </a:p>
          <a:p>
            <a:pPr marL="984856" lvl="1" indent="-492428">
              <a:buClr>
                <a:schemeClr val="accent2">
                  <a:lumMod val="60000"/>
                  <a:lumOff val="40000"/>
                </a:schemeClr>
              </a:buClr>
              <a:buFont typeface="Wingdings" pitchFamily="2" charset="2"/>
              <a:buChar char="v"/>
            </a:pPr>
            <a:r>
              <a:rPr lang="en-US" sz="3232" dirty="0">
                <a:latin typeface="Times New Roman" panose="02020603050405020304" pitchFamily="18" charset="0"/>
                <a:cs typeface="Times New Roman" panose="02020603050405020304" pitchFamily="18" charset="0"/>
              </a:rPr>
              <a:t>This may reflect an inherent in-group bias associated with cultures that value the whole. </a:t>
            </a:r>
          </a:p>
          <a:p>
            <a:pPr marL="615536" indent="-615536">
              <a:buClr>
                <a:schemeClr val="accent2">
                  <a:lumMod val="60000"/>
                  <a:lumOff val="40000"/>
                </a:schemeClr>
              </a:buClr>
              <a:buFont typeface="Wingdings" pitchFamily="2" charset="2"/>
              <a:buChar char="v"/>
            </a:pPr>
            <a:r>
              <a:rPr lang="en-US" sz="3232" dirty="0">
                <a:latin typeface="Times New Roman" panose="02020603050405020304" pitchFamily="18" charset="0"/>
                <a:cs typeface="Times New Roman" panose="02020603050405020304" pitchFamily="18" charset="0"/>
              </a:rPr>
              <a:t>Mortality salience induction effects were not observed in this study, as the majority of participants provided the same amount of donation before and after the experiment. This may be due to the country we selected as a comparison (U.S.).</a:t>
            </a:r>
            <a:endParaRPr lang="en-US" sz="3232" b="1" dirty="0">
              <a:solidFill>
                <a:schemeClr val="accent2">
                  <a:lumMod val="75000"/>
                </a:schemeClr>
              </a:solidFill>
              <a:latin typeface="Times New Roman" panose="02020603050405020304" pitchFamily="18" charset="0"/>
              <a:ea typeface="Times New Roman" charset="0"/>
              <a:cs typeface="Times New Roman" panose="02020603050405020304" pitchFamily="18" charset="0"/>
            </a:endParaRPr>
          </a:p>
          <a:p>
            <a:pPr>
              <a:buClr>
                <a:schemeClr val="accent2">
                  <a:lumMod val="20000"/>
                  <a:lumOff val="80000"/>
                </a:schemeClr>
              </a:buClr>
            </a:pPr>
            <a:r>
              <a:rPr lang="en-US" sz="3232" b="1" dirty="0">
                <a:solidFill>
                  <a:schemeClr val="accent2">
                    <a:lumMod val="75000"/>
                  </a:schemeClr>
                </a:solidFill>
                <a:latin typeface="Times New Roman" panose="02020603050405020304" pitchFamily="18" charset="0"/>
                <a:ea typeface="Times New Roman" charset="0"/>
                <a:cs typeface="Times New Roman" panose="02020603050405020304" pitchFamily="18" charset="0"/>
              </a:rPr>
              <a:t>Limitation</a:t>
            </a:r>
          </a:p>
          <a:p>
            <a:pPr marL="615536" indent="-615536">
              <a:buClr>
                <a:schemeClr val="accent2">
                  <a:lumMod val="60000"/>
                  <a:lumOff val="40000"/>
                </a:schemeClr>
              </a:buClr>
              <a:buFont typeface="Wingdings" pitchFamily="2" charset="2"/>
              <a:buChar char="v"/>
            </a:pPr>
            <a:r>
              <a:rPr lang="en-US" sz="3232" dirty="0">
                <a:latin typeface="Times New Roman" panose="02020603050405020304" pitchFamily="18" charset="0"/>
                <a:cs typeface="Times New Roman" panose="02020603050405020304" pitchFamily="18" charset="0"/>
              </a:rPr>
              <a:t>Although the amount of donation has been used to test in-group and out-group biases, a </a:t>
            </a:r>
            <a:r>
              <a:rPr lang="en-US" sz="3232" b="1" dirty="0">
                <a:latin typeface="Times New Roman" panose="02020603050405020304" pitchFamily="18" charset="0"/>
                <a:cs typeface="Times New Roman" panose="02020603050405020304" pitchFamily="18" charset="0"/>
              </a:rPr>
              <a:t>sense of obligation </a:t>
            </a:r>
            <a:r>
              <a:rPr lang="en-US" sz="3232" dirty="0">
                <a:latin typeface="Times New Roman" panose="02020603050405020304" pitchFamily="18" charset="0"/>
                <a:cs typeface="Times New Roman" panose="02020603050405020304" pitchFamily="18" charset="0"/>
              </a:rPr>
              <a:t>to one’s in-group or </a:t>
            </a:r>
            <a:r>
              <a:rPr lang="en-US" sz="3232" b="1" dirty="0">
                <a:latin typeface="Times New Roman" panose="02020603050405020304" pitchFamily="18" charset="0"/>
                <a:cs typeface="Times New Roman" panose="02020603050405020304" pitchFamily="18" charset="0"/>
              </a:rPr>
              <a:t>social desirability </a:t>
            </a:r>
            <a:r>
              <a:rPr lang="en-US" sz="3232" dirty="0">
                <a:latin typeface="Times New Roman" panose="02020603050405020304" pitchFamily="18" charset="0"/>
                <a:cs typeface="Times New Roman" panose="02020603050405020304" pitchFamily="18" charset="0"/>
              </a:rPr>
              <a:t>might play a role. </a:t>
            </a:r>
          </a:p>
          <a:p>
            <a:pPr>
              <a:buClr>
                <a:schemeClr val="accent2">
                  <a:lumMod val="20000"/>
                  <a:lumOff val="80000"/>
                </a:schemeClr>
              </a:buClr>
            </a:pPr>
            <a:r>
              <a:rPr lang="en-US" sz="3232" b="1" dirty="0">
                <a:solidFill>
                  <a:schemeClr val="accent2">
                    <a:lumMod val="75000"/>
                  </a:schemeClr>
                </a:solidFill>
                <a:latin typeface="Times New Roman" panose="02020603050405020304" pitchFamily="18" charset="0"/>
                <a:ea typeface="Times New Roman" charset="0"/>
                <a:cs typeface="Times New Roman" panose="02020603050405020304" pitchFamily="18" charset="0"/>
              </a:rPr>
              <a:t>Future Direction</a:t>
            </a:r>
          </a:p>
          <a:p>
            <a:pPr marL="492428" indent="-492428">
              <a:buClr>
                <a:schemeClr val="accent2">
                  <a:lumMod val="60000"/>
                  <a:lumOff val="40000"/>
                </a:schemeClr>
              </a:buClr>
              <a:buFont typeface="Wingdings" pitchFamily="2" charset="2"/>
              <a:buChar char="v"/>
            </a:pPr>
            <a:r>
              <a:rPr lang="en-US" sz="3232" dirty="0">
                <a:latin typeface="Times New Roman" panose="02020603050405020304" pitchFamily="18" charset="0"/>
                <a:cs typeface="Times New Roman" panose="02020603050405020304" pitchFamily="18" charset="0"/>
              </a:rPr>
              <a:t>Future research should consider other constructs such as group entitativity to replicate the effects of mortality salience. </a:t>
            </a:r>
          </a:p>
        </p:txBody>
      </p:sp>
      <p:sp>
        <p:nvSpPr>
          <p:cNvPr id="45" name="TextBox 44">
            <a:extLst>
              <a:ext uri="{FF2B5EF4-FFF2-40B4-BE49-F238E27FC236}">
                <a16:creationId xmlns:a16="http://schemas.microsoft.com/office/drawing/2014/main" id="{5E60B545-D018-A04F-B179-B0607205A9E9}"/>
              </a:ext>
            </a:extLst>
          </p:cNvPr>
          <p:cNvSpPr txBox="1"/>
          <p:nvPr/>
        </p:nvSpPr>
        <p:spPr>
          <a:xfrm>
            <a:off x="12324543" y="11007571"/>
            <a:ext cx="13225722" cy="821443"/>
          </a:xfrm>
          <a:prstGeom prst="rect">
            <a:avLst/>
          </a:prstGeom>
          <a:solidFill>
            <a:schemeClr val="accent2">
              <a:lumMod val="60000"/>
              <a:lumOff val="40000"/>
            </a:schemeClr>
          </a:solidFill>
          <a:ln>
            <a:noFill/>
          </a:ln>
        </p:spPr>
        <p:txBody>
          <a:bodyPr wrap="square" rtlCol="0">
            <a:spAutoFit/>
          </a:bodyPr>
          <a:lstStyle/>
          <a:p>
            <a:pPr algn="ctr"/>
            <a:r>
              <a:rPr lang="en-US" sz="4738" b="1" dirty="0">
                <a:solidFill>
                  <a:schemeClr val="bg1"/>
                </a:solidFill>
                <a:latin typeface="Times New Roman" charset="0"/>
                <a:ea typeface="Times New Roman" charset="0"/>
                <a:cs typeface="Times New Roman" charset="0"/>
              </a:rPr>
              <a:t>Results </a:t>
            </a:r>
          </a:p>
        </p:txBody>
      </p:sp>
      <p:sp>
        <p:nvSpPr>
          <p:cNvPr id="46" name="TextBox 45">
            <a:extLst>
              <a:ext uri="{FF2B5EF4-FFF2-40B4-BE49-F238E27FC236}">
                <a16:creationId xmlns:a16="http://schemas.microsoft.com/office/drawing/2014/main" id="{3F281371-207A-D745-8A37-E5283024C522}"/>
              </a:ext>
            </a:extLst>
          </p:cNvPr>
          <p:cNvSpPr txBox="1"/>
          <p:nvPr/>
        </p:nvSpPr>
        <p:spPr>
          <a:xfrm>
            <a:off x="405983" y="4281521"/>
            <a:ext cx="11332166" cy="821443"/>
          </a:xfrm>
          <a:prstGeom prst="rect">
            <a:avLst/>
          </a:prstGeom>
          <a:solidFill>
            <a:schemeClr val="accent2">
              <a:lumMod val="60000"/>
              <a:lumOff val="40000"/>
            </a:schemeClr>
          </a:solidFill>
          <a:ln>
            <a:noFill/>
          </a:ln>
        </p:spPr>
        <p:txBody>
          <a:bodyPr wrap="square" rtlCol="0">
            <a:spAutoFit/>
          </a:bodyPr>
          <a:lstStyle/>
          <a:p>
            <a:pPr algn="ctr"/>
            <a:r>
              <a:rPr lang="en-US" sz="4738" b="1" dirty="0">
                <a:solidFill>
                  <a:schemeClr val="bg1"/>
                </a:solidFill>
                <a:latin typeface="Times New Roman" charset="0"/>
                <a:ea typeface="Times New Roman" charset="0"/>
                <a:cs typeface="Times New Roman" charset="0"/>
              </a:rPr>
              <a:t>Abstract  </a:t>
            </a:r>
          </a:p>
        </p:txBody>
      </p:sp>
      <p:graphicFrame>
        <p:nvGraphicFramePr>
          <p:cNvPr id="47" name="Table 46">
            <a:extLst>
              <a:ext uri="{FF2B5EF4-FFF2-40B4-BE49-F238E27FC236}">
                <a16:creationId xmlns:a16="http://schemas.microsoft.com/office/drawing/2014/main" id="{3D9B2851-8227-4544-A9B2-9B194BEDF160}"/>
              </a:ext>
            </a:extLst>
          </p:cNvPr>
          <p:cNvGraphicFramePr>
            <a:graphicFrameLocks noGrp="1"/>
          </p:cNvGraphicFramePr>
          <p:nvPr>
            <p:extLst>
              <p:ext uri="{D42A27DB-BD31-4B8C-83A1-F6EECF244321}">
                <p14:modId xmlns:p14="http://schemas.microsoft.com/office/powerpoint/2010/main" val="1244027205"/>
              </p:ext>
            </p:extLst>
          </p:nvPr>
        </p:nvGraphicFramePr>
        <p:xfrm>
          <a:off x="12370595" y="5462862"/>
          <a:ext cx="13133622" cy="4726720"/>
        </p:xfrm>
        <a:graphic>
          <a:graphicData uri="http://schemas.openxmlformats.org/drawingml/2006/table">
            <a:tbl>
              <a:tblPr firstRow="1" bandRow="1">
                <a:tableStyleId>{5C22544A-7EE6-4342-B048-85BDC9FD1C3A}</a:tableStyleId>
              </a:tblPr>
              <a:tblGrid>
                <a:gridCol w="4352966">
                  <a:extLst>
                    <a:ext uri="{9D8B030D-6E8A-4147-A177-3AD203B41FA5}">
                      <a16:colId xmlns:a16="http://schemas.microsoft.com/office/drawing/2014/main" val="20000"/>
                    </a:ext>
                  </a:extLst>
                </a:gridCol>
                <a:gridCol w="2195164">
                  <a:extLst>
                    <a:ext uri="{9D8B030D-6E8A-4147-A177-3AD203B41FA5}">
                      <a16:colId xmlns:a16="http://schemas.microsoft.com/office/drawing/2014/main" val="20001"/>
                    </a:ext>
                  </a:extLst>
                </a:gridCol>
                <a:gridCol w="2195164">
                  <a:extLst>
                    <a:ext uri="{9D8B030D-6E8A-4147-A177-3AD203B41FA5}">
                      <a16:colId xmlns:a16="http://schemas.microsoft.com/office/drawing/2014/main" val="20002"/>
                    </a:ext>
                  </a:extLst>
                </a:gridCol>
                <a:gridCol w="2195164">
                  <a:extLst>
                    <a:ext uri="{9D8B030D-6E8A-4147-A177-3AD203B41FA5}">
                      <a16:colId xmlns:a16="http://schemas.microsoft.com/office/drawing/2014/main" val="20003"/>
                    </a:ext>
                  </a:extLst>
                </a:gridCol>
                <a:gridCol w="2195164">
                  <a:extLst>
                    <a:ext uri="{9D8B030D-6E8A-4147-A177-3AD203B41FA5}">
                      <a16:colId xmlns:a16="http://schemas.microsoft.com/office/drawing/2014/main" val="20004"/>
                    </a:ext>
                  </a:extLst>
                </a:gridCol>
              </a:tblGrid>
              <a:tr h="590840">
                <a:tc gridSpan="5">
                  <a:txBody>
                    <a:bodyPr/>
                    <a:lstStyle/>
                    <a:p>
                      <a:pPr algn="l"/>
                      <a:r>
                        <a:rPr lang="en-US" sz="3200" i="1" dirty="0">
                          <a:solidFill>
                            <a:schemeClr val="bg1"/>
                          </a:solidFill>
                          <a:latin typeface="Times New Roman" charset="0"/>
                          <a:ea typeface="Times New Roman" charset="0"/>
                          <a:cs typeface="Times New Roman" charset="0"/>
                        </a:rPr>
                        <a:t>Table</a:t>
                      </a:r>
                      <a:r>
                        <a:rPr lang="en-US" sz="3200" i="1" baseline="0" dirty="0">
                          <a:solidFill>
                            <a:schemeClr val="bg1"/>
                          </a:solidFill>
                          <a:latin typeface="Times New Roman" charset="0"/>
                          <a:ea typeface="Times New Roman" charset="0"/>
                          <a:cs typeface="Times New Roman" charset="0"/>
                        </a:rPr>
                        <a:t> 1</a:t>
                      </a:r>
                      <a:r>
                        <a:rPr lang="en-US" sz="3200" baseline="0" dirty="0">
                          <a:solidFill>
                            <a:schemeClr val="bg1"/>
                          </a:solidFill>
                          <a:latin typeface="Times New Roman" charset="0"/>
                          <a:ea typeface="Times New Roman" charset="0"/>
                          <a:cs typeface="Times New Roman" charset="0"/>
                        </a:rPr>
                        <a:t>. </a:t>
                      </a:r>
                      <a:r>
                        <a:rPr lang="en-US" sz="3200" dirty="0">
                          <a:solidFill>
                            <a:schemeClr val="bg1"/>
                          </a:solidFill>
                          <a:latin typeface="Times New Roman" charset="0"/>
                          <a:ea typeface="Times New Roman" charset="0"/>
                          <a:cs typeface="Times New Roman" charset="0"/>
                        </a:rPr>
                        <a:t>Demographics</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hMerge="1">
                  <a:txBody>
                    <a:bodyPr/>
                    <a:lstStyle/>
                    <a:p>
                      <a:pPr algn="ctr"/>
                      <a:endParaRPr lang="en-US" sz="2700" dirty="0">
                        <a:solidFill>
                          <a:schemeClr val="tx1"/>
                        </a:solidFill>
                        <a:latin typeface="Times New Roman" charset="0"/>
                        <a:ea typeface="Times New Roman" charset="0"/>
                        <a:cs typeface="Times New Roman"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D07F53"/>
                    </a:solidFill>
                  </a:tcPr>
                </a:tc>
                <a:tc hMerge="1">
                  <a:txBody>
                    <a:bodyPr/>
                    <a:lstStyle/>
                    <a:p>
                      <a:endParaRPr lang="en-US" sz="2200" dirty="0">
                        <a:solidFill>
                          <a:schemeClr val="tx1"/>
                        </a:solidFill>
                        <a:latin typeface="Times New Roman" charset="0"/>
                        <a:ea typeface="Times New Roman" charset="0"/>
                        <a:cs typeface="Times New Roman" charset="0"/>
                      </a:endParaRPr>
                    </a:p>
                  </a:txBody>
                  <a:tcPr/>
                </a:tc>
                <a:tc hMerge="1">
                  <a:txBody>
                    <a:bodyPr/>
                    <a:lstStyle/>
                    <a:p>
                      <a:endParaRPr lang="en-US" sz="2200" dirty="0">
                        <a:solidFill>
                          <a:schemeClr val="tx1"/>
                        </a:solidFill>
                        <a:latin typeface="Times New Roman" charset="0"/>
                        <a:ea typeface="Times New Roman" charset="0"/>
                        <a:cs typeface="Times New Roman" charset="0"/>
                      </a:endParaRPr>
                    </a:p>
                  </a:txBody>
                  <a:tcPr/>
                </a:tc>
                <a:tc hMerge="1">
                  <a:txBody>
                    <a:bodyPr/>
                    <a:lstStyle/>
                    <a:p>
                      <a:endParaRPr lang="en-US" sz="2200" dirty="0">
                        <a:solidFill>
                          <a:schemeClr val="tx1"/>
                        </a:solidFill>
                        <a:latin typeface="Times New Roman" charset="0"/>
                        <a:ea typeface="Times New Roman" charset="0"/>
                        <a:cs typeface="Times New Roman" charset="0"/>
                      </a:endParaRPr>
                    </a:p>
                  </a:txBody>
                  <a:tcPr/>
                </a:tc>
                <a:extLst>
                  <a:ext uri="{0D108BD9-81ED-4DB2-BD59-A6C34878D82A}">
                    <a16:rowId xmlns:a16="http://schemas.microsoft.com/office/drawing/2014/main" val="10000"/>
                  </a:ext>
                </a:extLst>
              </a:tr>
              <a:tr h="590840">
                <a:tc>
                  <a:txBody>
                    <a:bodyPr/>
                    <a:lstStyle/>
                    <a:p>
                      <a:pPr algn="ctr"/>
                      <a:endParaRPr lang="en-US" sz="3200" b="1" dirty="0">
                        <a:solidFill>
                          <a:schemeClr val="tx1"/>
                        </a:solidFill>
                        <a:latin typeface="Times New Roman" charset="0"/>
                        <a:ea typeface="Times New Roman" charset="0"/>
                        <a:cs typeface="Times New Roman" charset="0"/>
                      </a:endParaRP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gridSpan="2">
                  <a:txBody>
                    <a:bodyPr/>
                    <a:lstStyle/>
                    <a:p>
                      <a:pPr algn="ctr"/>
                      <a:r>
                        <a:rPr lang="en-US" sz="3200" b="1" dirty="0">
                          <a:solidFill>
                            <a:schemeClr val="tx1"/>
                          </a:solidFill>
                          <a:latin typeface="Times New Roman" charset="0"/>
                          <a:ea typeface="Times New Roman" charset="0"/>
                          <a:cs typeface="Times New Roman" charset="0"/>
                        </a:rPr>
                        <a:t>United States (</a:t>
                      </a:r>
                      <a:r>
                        <a:rPr lang="en-US" sz="3200" b="1" i="1" dirty="0">
                          <a:solidFill>
                            <a:schemeClr val="tx1"/>
                          </a:solidFill>
                          <a:latin typeface="Times New Roman" charset="0"/>
                          <a:ea typeface="Times New Roman" charset="0"/>
                          <a:cs typeface="Times New Roman" charset="0"/>
                        </a:rPr>
                        <a:t>n </a:t>
                      </a:r>
                      <a:r>
                        <a:rPr lang="en-US" sz="3200" b="1" dirty="0">
                          <a:solidFill>
                            <a:schemeClr val="tx1"/>
                          </a:solidFill>
                          <a:latin typeface="Times New Roman" charset="0"/>
                          <a:ea typeface="Times New Roman" charset="0"/>
                          <a:cs typeface="Times New Roman" charset="0"/>
                        </a:rPr>
                        <a:t>= 598)</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en-US" sz="2200" dirty="0">
                        <a:solidFill>
                          <a:schemeClr val="tx1"/>
                        </a:solidFill>
                        <a:latin typeface="Times New Roman" charset="0"/>
                        <a:ea typeface="Times New Roman" charset="0"/>
                        <a:cs typeface="Times New Roman" charset="0"/>
                      </a:endParaRPr>
                    </a:p>
                  </a:txBody>
                  <a:tcPr/>
                </a:tc>
                <a:tc gridSpan="2">
                  <a:txBody>
                    <a:bodyPr/>
                    <a:lstStyle/>
                    <a:p>
                      <a:pPr algn="ctr"/>
                      <a:r>
                        <a:rPr lang="en-US" sz="3200" b="1" dirty="0">
                          <a:solidFill>
                            <a:schemeClr val="tx1"/>
                          </a:solidFill>
                          <a:latin typeface="Times New Roman" charset="0"/>
                          <a:ea typeface="Times New Roman" charset="0"/>
                          <a:cs typeface="Times New Roman" charset="0"/>
                        </a:rPr>
                        <a:t>Japan (</a:t>
                      </a:r>
                      <a:r>
                        <a:rPr lang="en-US" sz="3200" b="1" i="1" dirty="0">
                          <a:solidFill>
                            <a:schemeClr val="tx1"/>
                          </a:solidFill>
                          <a:latin typeface="Times New Roman" charset="0"/>
                          <a:ea typeface="Times New Roman" charset="0"/>
                          <a:cs typeface="Times New Roman" charset="0"/>
                        </a:rPr>
                        <a:t>n</a:t>
                      </a:r>
                      <a:r>
                        <a:rPr lang="en-US" sz="3200" b="1" dirty="0">
                          <a:solidFill>
                            <a:schemeClr val="tx1"/>
                          </a:solidFill>
                          <a:latin typeface="Times New Roman" charset="0"/>
                          <a:ea typeface="Times New Roman" charset="0"/>
                          <a:cs typeface="Times New Roman" charset="0"/>
                        </a:rPr>
                        <a:t> = 423)</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en-US" sz="2200" dirty="0">
                        <a:solidFill>
                          <a:schemeClr val="tx1"/>
                        </a:solidFill>
                        <a:latin typeface="Times New Roman" charset="0"/>
                        <a:ea typeface="Times New Roman" charset="0"/>
                        <a:cs typeface="Times New Roman" charset="0"/>
                      </a:endParaRPr>
                    </a:p>
                  </a:txBody>
                  <a:tcPr/>
                </a:tc>
                <a:extLst>
                  <a:ext uri="{0D108BD9-81ED-4DB2-BD59-A6C34878D82A}">
                    <a16:rowId xmlns:a16="http://schemas.microsoft.com/office/drawing/2014/main" val="10001"/>
                  </a:ext>
                </a:extLst>
              </a:tr>
              <a:tr h="590840">
                <a:tc>
                  <a:txBody>
                    <a:bodyPr/>
                    <a:lstStyle/>
                    <a:p>
                      <a:pPr marL="0" marR="0" lvl="0" indent="0" algn="l" defTabSz="3566160" rtl="0" eaLnBrk="1" fontAlgn="auto" latinLnBrk="0" hangingPunct="1">
                        <a:lnSpc>
                          <a:spcPct val="100000"/>
                        </a:lnSpc>
                        <a:spcBef>
                          <a:spcPts val="0"/>
                        </a:spcBef>
                        <a:spcAft>
                          <a:spcPts val="0"/>
                        </a:spcAft>
                        <a:buClrTx/>
                        <a:buSzTx/>
                        <a:buFontTx/>
                        <a:buNone/>
                        <a:tabLst/>
                        <a:defRPr/>
                      </a:pPr>
                      <a:r>
                        <a:rPr lang="en-US" sz="3200" b="1" dirty="0">
                          <a:solidFill>
                            <a:schemeClr val="tx1"/>
                          </a:solidFill>
                          <a:latin typeface="Times New Roman" charset="0"/>
                          <a:ea typeface="Times New Roman" charset="0"/>
                          <a:cs typeface="Times New Roman" charset="0"/>
                        </a:rPr>
                        <a:t>Age  </a:t>
                      </a:r>
                      <a:r>
                        <a:rPr lang="en-US" sz="3200" b="1" i="1" dirty="0">
                          <a:solidFill>
                            <a:schemeClr val="tx1"/>
                          </a:solidFill>
                          <a:latin typeface="Times New Roman" charset="0"/>
                          <a:ea typeface="Times New Roman" charset="0"/>
                          <a:cs typeface="Times New Roman" charset="0"/>
                        </a:rPr>
                        <a:t>M</a:t>
                      </a:r>
                      <a:r>
                        <a:rPr lang="en-US" sz="3200" b="1" dirty="0">
                          <a:solidFill>
                            <a:schemeClr val="tx1"/>
                          </a:solidFill>
                          <a:latin typeface="Times New Roman" charset="0"/>
                          <a:ea typeface="Times New Roman" charset="0"/>
                          <a:cs typeface="Times New Roman" charset="0"/>
                        </a:rPr>
                        <a:t>(</a:t>
                      </a:r>
                      <a:r>
                        <a:rPr lang="en-US" sz="3200" b="1" i="1" dirty="0">
                          <a:solidFill>
                            <a:schemeClr val="tx1"/>
                          </a:solidFill>
                          <a:latin typeface="Times New Roman" charset="0"/>
                          <a:ea typeface="Times New Roman" charset="0"/>
                          <a:cs typeface="Times New Roman" charset="0"/>
                        </a:rPr>
                        <a:t>SD</a:t>
                      </a:r>
                      <a:r>
                        <a:rPr lang="en-US" sz="3200" b="1" dirty="0">
                          <a:solidFill>
                            <a:schemeClr val="tx1"/>
                          </a:solidFill>
                          <a:latin typeface="Times New Roman" charset="0"/>
                          <a:ea typeface="Times New Roman" charset="0"/>
                          <a:cs typeface="Times New Roman" charset="0"/>
                        </a:rPr>
                        <a:t>)</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gridSpan="2">
                  <a:txBody>
                    <a:bodyPr/>
                    <a:lstStyle/>
                    <a:p>
                      <a:pPr algn="ctr"/>
                      <a:r>
                        <a:rPr lang="en-US" sz="3200" dirty="0">
                          <a:solidFill>
                            <a:schemeClr val="tx1"/>
                          </a:solidFill>
                          <a:latin typeface="Times New Roman" charset="0"/>
                          <a:ea typeface="Times New Roman" charset="0"/>
                          <a:cs typeface="Times New Roman" charset="0"/>
                        </a:rPr>
                        <a:t>20.27 (4.27)</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en-US"/>
                    </a:p>
                  </a:txBody>
                  <a:tcPr/>
                </a:tc>
                <a:tc gridSpan="2">
                  <a:txBody>
                    <a:bodyPr/>
                    <a:lstStyle/>
                    <a:p>
                      <a:pPr algn="ctr"/>
                      <a:r>
                        <a:rPr lang="en-US" sz="3200" dirty="0">
                          <a:solidFill>
                            <a:schemeClr val="tx1"/>
                          </a:solidFill>
                          <a:latin typeface="Times New Roman" charset="0"/>
                          <a:ea typeface="Times New Roman" charset="0"/>
                          <a:cs typeface="Times New Roman" charset="0"/>
                        </a:rPr>
                        <a:t>22.23 (7.32)</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en-US"/>
                    </a:p>
                  </a:txBody>
                  <a:tcPr/>
                </a:tc>
                <a:extLst>
                  <a:ext uri="{0D108BD9-81ED-4DB2-BD59-A6C34878D82A}">
                    <a16:rowId xmlns:a16="http://schemas.microsoft.com/office/drawing/2014/main" val="1548146171"/>
                  </a:ext>
                </a:extLst>
              </a:tr>
              <a:tr h="590840">
                <a:tc>
                  <a:txBody>
                    <a:bodyPr/>
                    <a:lstStyle/>
                    <a:p>
                      <a:endParaRPr lang="en-US" sz="3200" b="1" dirty="0">
                        <a:solidFill>
                          <a:schemeClr val="tx1"/>
                        </a:solidFill>
                        <a:latin typeface="Times New Roman" charset="0"/>
                        <a:ea typeface="Times New Roman" charset="0"/>
                        <a:cs typeface="Times New Roman" charset="0"/>
                      </a:endParaRP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200" b="1" i="1" dirty="0">
                          <a:solidFill>
                            <a:schemeClr val="tx1"/>
                          </a:solidFill>
                          <a:latin typeface="Times New Roman" charset="0"/>
                          <a:ea typeface="Times New Roman" charset="0"/>
                          <a:cs typeface="Times New Roman" charset="0"/>
                        </a:rPr>
                        <a:t>n</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200" b="1" i="0" dirty="0">
                          <a:solidFill>
                            <a:schemeClr val="tx1"/>
                          </a:solidFill>
                          <a:latin typeface="Times New Roman" charset="0"/>
                          <a:ea typeface="Times New Roman" charset="0"/>
                          <a:cs typeface="Times New Roman" charset="0"/>
                        </a:rPr>
                        <a:t>%</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200" b="1" i="1" dirty="0">
                          <a:solidFill>
                            <a:schemeClr val="tx1"/>
                          </a:solidFill>
                          <a:latin typeface="Times New Roman" charset="0"/>
                          <a:ea typeface="Times New Roman" charset="0"/>
                          <a:cs typeface="Times New Roman" charset="0"/>
                        </a:rPr>
                        <a:t>n</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200" b="1" dirty="0">
                          <a:solidFill>
                            <a:schemeClr val="tx1"/>
                          </a:solidFill>
                          <a:latin typeface="Times New Roman" charset="0"/>
                          <a:ea typeface="Times New Roman" charset="0"/>
                          <a:cs typeface="Times New Roman" charset="0"/>
                        </a:rPr>
                        <a:t>%</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10002"/>
                  </a:ext>
                </a:extLst>
              </a:tr>
              <a:tr h="590840">
                <a:tc>
                  <a:txBody>
                    <a:bodyPr/>
                    <a:lstStyle/>
                    <a:p>
                      <a:r>
                        <a:rPr lang="en-US" sz="3200" b="1" dirty="0">
                          <a:solidFill>
                            <a:schemeClr val="tx1"/>
                          </a:solidFill>
                          <a:latin typeface="Times New Roman" charset="0"/>
                          <a:ea typeface="Times New Roman" charset="0"/>
                          <a:cs typeface="Times New Roman" charset="0"/>
                        </a:rPr>
                        <a:t>Religion </a:t>
                      </a:r>
                      <a:r>
                        <a:rPr lang="en-US" sz="3200" dirty="0">
                          <a:solidFill>
                            <a:schemeClr val="tx1"/>
                          </a:solidFill>
                          <a:latin typeface="Times New Roman" charset="0"/>
                          <a:ea typeface="Times New Roman" charset="0"/>
                          <a:cs typeface="Times New Roman" charset="0"/>
                        </a:rPr>
                        <a:t>Christianity</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200" dirty="0">
                          <a:solidFill>
                            <a:schemeClr val="tx1"/>
                          </a:solidFill>
                          <a:latin typeface="Times New Roman" charset="0"/>
                          <a:ea typeface="Times New Roman" charset="0"/>
                          <a:cs typeface="Times New Roman" charset="0"/>
                        </a:rPr>
                        <a:t>422</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200" dirty="0">
                          <a:solidFill>
                            <a:schemeClr val="tx1"/>
                          </a:solidFill>
                          <a:latin typeface="Times New Roman" charset="0"/>
                          <a:ea typeface="Times New Roman" charset="0"/>
                          <a:cs typeface="Times New Roman" charset="0"/>
                        </a:rPr>
                        <a:t>73.9</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200" dirty="0">
                          <a:solidFill>
                            <a:schemeClr val="tx1"/>
                          </a:solidFill>
                          <a:latin typeface="Times New Roman" charset="0"/>
                          <a:ea typeface="Times New Roman" charset="0"/>
                          <a:cs typeface="Times New Roman" charset="0"/>
                        </a:rPr>
                        <a:t>10</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200" dirty="0">
                          <a:solidFill>
                            <a:schemeClr val="tx1"/>
                          </a:solidFill>
                          <a:latin typeface="Times New Roman" charset="0"/>
                          <a:ea typeface="Times New Roman" charset="0"/>
                          <a:cs typeface="Times New Roman" charset="0"/>
                        </a:rPr>
                        <a:t>2.4</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3"/>
                  </a:ext>
                </a:extLst>
              </a:tr>
              <a:tr h="590840">
                <a:tc>
                  <a:txBody>
                    <a:bodyPr/>
                    <a:lstStyle/>
                    <a:p>
                      <a:r>
                        <a:rPr lang="en-US" sz="3200" dirty="0">
                          <a:solidFill>
                            <a:schemeClr val="tx1"/>
                          </a:solidFill>
                          <a:latin typeface="Times New Roman" charset="0"/>
                          <a:ea typeface="Times New Roman" charset="0"/>
                          <a:cs typeface="Times New Roman" charset="0"/>
                        </a:rPr>
                        <a:t>               Buddhism</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200" dirty="0">
                          <a:solidFill>
                            <a:schemeClr val="tx1"/>
                          </a:solidFill>
                          <a:latin typeface="Times New Roman" charset="0"/>
                          <a:ea typeface="Times New Roman" charset="0"/>
                          <a:cs typeface="Times New Roman" charset="0"/>
                        </a:rPr>
                        <a:t>2</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200" dirty="0">
                          <a:solidFill>
                            <a:schemeClr val="tx1"/>
                          </a:solidFill>
                          <a:latin typeface="Times New Roman" charset="0"/>
                          <a:ea typeface="Times New Roman" charset="0"/>
                          <a:cs typeface="Times New Roman" charset="0"/>
                        </a:rPr>
                        <a:t>0.3</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200" dirty="0">
                          <a:solidFill>
                            <a:schemeClr val="tx1"/>
                          </a:solidFill>
                          <a:latin typeface="Times New Roman" charset="0"/>
                          <a:ea typeface="Times New Roman" charset="0"/>
                          <a:cs typeface="Times New Roman" charset="0"/>
                        </a:rPr>
                        <a:t>99</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200" dirty="0">
                          <a:solidFill>
                            <a:schemeClr val="tx1"/>
                          </a:solidFill>
                          <a:latin typeface="Times New Roman" charset="0"/>
                          <a:ea typeface="Times New Roman" charset="0"/>
                          <a:cs typeface="Times New Roman" charset="0"/>
                        </a:rPr>
                        <a:t>23.4</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4"/>
                  </a:ext>
                </a:extLst>
              </a:tr>
              <a:tr h="590840">
                <a:tc>
                  <a:txBody>
                    <a:bodyPr/>
                    <a:lstStyle/>
                    <a:p>
                      <a:r>
                        <a:rPr lang="en-US" sz="3200" dirty="0">
                          <a:solidFill>
                            <a:schemeClr val="tx1"/>
                          </a:solidFill>
                          <a:latin typeface="Times New Roman" charset="0"/>
                          <a:ea typeface="Times New Roman" charset="0"/>
                          <a:cs typeface="Times New Roman" charset="0"/>
                        </a:rPr>
                        <a:t>               Non-Religious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200" dirty="0">
                          <a:solidFill>
                            <a:schemeClr val="tx1"/>
                          </a:solidFill>
                          <a:latin typeface="Times New Roman" charset="0"/>
                          <a:ea typeface="Times New Roman" charset="0"/>
                          <a:cs typeface="Times New Roman" charset="0"/>
                        </a:rPr>
                        <a:t>110</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200" dirty="0">
                          <a:solidFill>
                            <a:schemeClr val="tx1"/>
                          </a:solidFill>
                          <a:latin typeface="Times New Roman" charset="0"/>
                          <a:ea typeface="Times New Roman" charset="0"/>
                          <a:cs typeface="Times New Roman" charset="0"/>
                        </a:rPr>
                        <a:t>18.4</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200" dirty="0">
                          <a:solidFill>
                            <a:schemeClr val="tx1"/>
                          </a:solidFill>
                          <a:latin typeface="Times New Roman" charset="0"/>
                          <a:ea typeface="Times New Roman" charset="0"/>
                          <a:cs typeface="Times New Roman" charset="0"/>
                        </a:rPr>
                        <a:t>287</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200" dirty="0">
                          <a:solidFill>
                            <a:schemeClr val="tx1"/>
                          </a:solidFill>
                          <a:latin typeface="Times New Roman" charset="0"/>
                          <a:ea typeface="Times New Roman" charset="0"/>
                          <a:cs typeface="Times New Roman" charset="0"/>
                        </a:rPr>
                        <a:t>67.8</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8"/>
                  </a:ext>
                </a:extLst>
              </a:tr>
              <a:tr h="590840">
                <a:tc>
                  <a:txBody>
                    <a:bodyPr/>
                    <a:lstStyle/>
                    <a:p>
                      <a:r>
                        <a:rPr lang="en-US" sz="3200" b="1" dirty="0">
                          <a:solidFill>
                            <a:schemeClr val="tx1"/>
                          </a:solidFill>
                          <a:latin typeface="Times New Roman" charset="0"/>
                          <a:ea typeface="Times New Roman" charset="0"/>
                          <a:cs typeface="Times New Roman" charset="0"/>
                        </a:rPr>
                        <a:t>Gender</a:t>
                      </a:r>
                      <a:r>
                        <a:rPr lang="en-US" sz="3200" dirty="0">
                          <a:solidFill>
                            <a:schemeClr val="tx1"/>
                          </a:solidFill>
                          <a:latin typeface="Times New Roman" charset="0"/>
                          <a:ea typeface="Times New Roman" charset="0"/>
                          <a:cs typeface="Times New Roman" charset="0"/>
                        </a:rPr>
                        <a:t> (female)</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200" dirty="0">
                          <a:solidFill>
                            <a:schemeClr val="tx1"/>
                          </a:solidFill>
                          <a:latin typeface="Times New Roman" charset="0"/>
                          <a:ea typeface="Times New Roman" charset="0"/>
                          <a:cs typeface="Times New Roman" charset="0"/>
                        </a:rPr>
                        <a:t>471</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200" dirty="0">
                          <a:solidFill>
                            <a:schemeClr val="tx1"/>
                          </a:solidFill>
                          <a:latin typeface="Times New Roman" charset="0"/>
                          <a:ea typeface="Times New Roman" charset="0"/>
                          <a:cs typeface="Times New Roman" charset="0"/>
                        </a:rPr>
                        <a:t>78.8</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200" dirty="0">
                          <a:solidFill>
                            <a:schemeClr val="tx1"/>
                          </a:solidFill>
                          <a:latin typeface="Times New Roman" charset="0"/>
                          <a:ea typeface="Times New Roman" charset="0"/>
                          <a:cs typeface="Times New Roman" charset="0"/>
                        </a:rPr>
                        <a:t>264</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200" dirty="0">
                          <a:solidFill>
                            <a:schemeClr val="tx1"/>
                          </a:solidFill>
                          <a:latin typeface="Times New Roman" charset="0"/>
                          <a:ea typeface="Times New Roman" charset="0"/>
                          <a:cs typeface="Times New Roman" charset="0"/>
                        </a:rPr>
                        <a:t>62.4</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614432749"/>
                  </a:ext>
                </a:extLst>
              </a:tr>
            </a:tbl>
          </a:graphicData>
        </a:graphic>
      </p:graphicFrame>
      <p:graphicFrame>
        <p:nvGraphicFramePr>
          <p:cNvPr id="25" name="Table 24">
            <a:extLst>
              <a:ext uri="{FF2B5EF4-FFF2-40B4-BE49-F238E27FC236}">
                <a16:creationId xmlns:a16="http://schemas.microsoft.com/office/drawing/2014/main" id="{8CCEFFD8-5E6D-4A41-85BC-58C38DD91F52}"/>
              </a:ext>
            </a:extLst>
          </p:cNvPr>
          <p:cNvGraphicFramePr>
            <a:graphicFrameLocks noGrp="1"/>
          </p:cNvGraphicFramePr>
          <p:nvPr>
            <p:extLst>
              <p:ext uri="{D42A27DB-BD31-4B8C-83A1-F6EECF244321}">
                <p14:modId xmlns:p14="http://schemas.microsoft.com/office/powerpoint/2010/main" val="4028046761"/>
              </p:ext>
            </p:extLst>
          </p:nvPr>
        </p:nvGraphicFramePr>
        <p:xfrm>
          <a:off x="12278495" y="21067047"/>
          <a:ext cx="13263738" cy="8136362"/>
        </p:xfrm>
        <a:graphic>
          <a:graphicData uri="http://schemas.openxmlformats.org/drawingml/2006/table">
            <a:tbl>
              <a:tblPr firstRow="1" bandRow="1">
                <a:tableStyleId>{5C22544A-7EE6-4342-B048-85BDC9FD1C3A}</a:tableStyleId>
              </a:tblPr>
              <a:tblGrid>
                <a:gridCol w="4387802">
                  <a:extLst>
                    <a:ext uri="{9D8B030D-6E8A-4147-A177-3AD203B41FA5}">
                      <a16:colId xmlns:a16="http://schemas.microsoft.com/office/drawing/2014/main" val="20000"/>
                    </a:ext>
                  </a:extLst>
                </a:gridCol>
                <a:gridCol w="2218984">
                  <a:extLst>
                    <a:ext uri="{9D8B030D-6E8A-4147-A177-3AD203B41FA5}">
                      <a16:colId xmlns:a16="http://schemas.microsoft.com/office/drawing/2014/main" val="20001"/>
                    </a:ext>
                  </a:extLst>
                </a:gridCol>
                <a:gridCol w="2218984">
                  <a:extLst>
                    <a:ext uri="{9D8B030D-6E8A-4147-A177-3AD203B41FA5}">
                      <a16:colId xmlns:a16="http://schemas.microsoft.com/office/drawing/2014/main" val="20002"/>
                    </a:ext>
                  </a:extLst>
                </a:gridCol>
                <a:gridCol w="2218984">
                  <a:extLst>
                    <a:ext uri="{9D8B030D-6E8A-4147-A177-3AD203B41FA5}">
                      <a16:colId xmlns:a16="http://schemas.microsoft.com/office/drawing/2014/main" val="20003"/>
                    </a:ext>
                  </a:extLst>
                </a:gridCol>
                <a:gridCol w="2218984">
                  <a:extLst>
                    <a:ext uri="{9D8B030D-6E8A-4147-A177-3AD203B41FA5}">
                      <a16:colId xmlns:a16="http://schemas.microsoft.com/office/drawing/2014/main" val="20004"/>
                    </a:ext>
                  </a:extLst>
                </a:gridCol>
              </a:tblGrid>
              <a:tr h="625874">
                <a:tc gridSpan="5">
                  <a:txBody>
                    <a:bodyPr/>
                    <a:lstStyle/>
                    <a:p>
                      <a:pPr algn="l"/>
                      <a:r>
                        <a:rPr lang="en-US" sz="3000" i="1" dirty="0">
                          <a:solidFill>
                            <a:schemeClr val="bg1"/>
                          </a:solidFill>
                          <a:latin typeface="Times New Roman" charset="0"/>
                          <a:ea typeface="Times New Roman" charset="0"/>
                          <a:cs typeface="Times New Roman" charset="0"/>
                        </a:rPr>
                        <a:t>Table</a:t>
                      </a:r>
                      <a:r>
                        <a:rPr lang="en-US" sz="3000" i="1" baseline="0" dirty="0">
                          <a:solidFill>
                            <a:schemeClr val="bg1"/>
                          </a:solidFill>
                          <a:latin typeface="Times New Roman" charset="0"/>
                          <a:ea typeface="Times New Roman" charset="0"/>
                          <a:cs typeface="Times New Roman" charset="0"/>
                        </a:rPr>
                        <a:t> 3</a:t>
                      </a:r>
                      <a:r>
                        <a:rPr lang="en-US" sz="3000" baseline="0" dirty="0">
                          <a:solidFill>
                            <a:schemeClr val="bg1"/>
                          </a:solidFill>
                          <a:latin typeface="Times New Roman" charset="0"/>
                          <a:ea typeface="Times New Roman" charset="0"/>
                          <a:cs typeface="Times New Roman" charset="0"/>
                        </a:rPr>
                        <a:t>. </a:t>
                      </a:r>
                      <a:r>
                        <a:rPr lang="en-US" sz="3000" dirty="0">
                          <a:solidFill>
                            <a:schemeClr val="bg1"/>
                          </a:solidFill>
                          <a:latin typeface="Times New Roman" charset="0"/>
                          <a:ea typeface="Times New Roman" charset="0"/>
                          <a:cs typeface="Times New Roman" charset="0"/>
                        </a:rPr>
                        <a:t>Donations BEFORE / AFTER Mortality Salience Induction </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hMerge="1">
                  <a:txBody>
                    <a:bodyPr/>
                    <a:lstStyle/>
                    <a:p>
                      <a:pPr algn="ctr"/>
                      <a:endParaRPr lang="en-US" sz="2700" dirty="0">
                        <a:solidFill>
                          <a:schemeClr val="tx1"/>
                        </a:solidFill>
                        <a:latin typeface="Times New Roman" charset="0"/>
                        <a:ea typeface="Times New Roman" charset="0"/>
                        <a:cs typeface="Times New Roman"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D07F53"/>
                    </a:solidFill>
                  </a:tcPr>
                </a:tc>
                <a:tc hMerge="1">
                  <a:txBody>
                    <a:bodyPr/>
                    <a:lstStyle/>
                    <a:p>
                      <a:endParaRPr lang="en-US" sz="2200" dirty="0">
                        <a:solidFill>
                          <a:schemeClr val="tx1"/>
                        </a:solidFill>
                        <a:latin typeface="Times New Roman" charset="0"/>
                        <a:ea typeface="Times New Roman" charset="0"/>
                        <a:cs typeface="Times New Roman" charset="0"/>
                      </a:endParaRPr>
                    </a:p>
                  </a:txBody>
                  <a:tcPr/>
                </a:tc>
                <a:tc hMerge="1">
                  <a:txBody>
                    <a:bodyPr/>
                    <a:lstStyle/>
                    <a:p>
                      <a:endParaRPr lang="en-US" sz="2200" dirty="0">
                        <a:solidFill>
                          <a:schemeClr val="tx1"/>
                        </a:solidFill>
                        <a:latin typeface="Times New Roman" charset="0"/>
                        <a:ea typeface="Times New Roman" charset="0"/>
                        <a:cs typeface="Times New Roman" charset="0"/>
                      </a:endParaRPr>
                    </a:p>
                  </a:txBody>
                  <a:tcPr/>
                </a:tc>
                <a:tc hMerge="1">
                  <a:txBody>
                    <a:bodyPr/>
                    <a:lstStyle/>
                    <a:p>
                      <a:endParaRPr lang="en-US" sz="2200" dirty="0">
                        <a:solidFill>
                          <a:schemeClr val="tx1"/>
                        </a:solidFill>
                        <a:latin typeface="Times New Roman" charset="0"/>
                        <a:ea typeface="Times New Roman" charset="0"/>
                        <a:cs typeface="Times New Roman" charset="0"/>
                      </a:endParaRPr>
                    </a:p>
                  </a:txBody>
                  <a:tcPr/>
                </a:tc>
                <a:extLst>
                  <a:ext uri="{0D108BD9-81ED-4DB2-BD59-A6C34878D82A}">
                    <a16:rowId xmlns:a16="http://schemas.microsoft.com/office/drawing/2014/main" val="10000"/>
                  </a:ext>
                </a:extLst>
              </a:tr>
              <a:tr h="625874">
                <a:tc>
                  <a:txBody>
                    <a:bodyPr/>
                    <a:lstStyle/>
                    <a:p>
                      <a:pPr algn="ctr"/>
                      <a:endParaRPr lang="en-US" sz="3000" b="1" dirty="0">
                        <a:solidFill>
                          <a:schemeClr val="tx1"/>
                        </a:solidFill>
                        <a:latin typeface="Times New Roman" charset="0"/>
                        <a:ea typeface="Times New Roman" charset="0"/>
                        <a:cs typeface="Times New Roman" charset="0"/>
                      </a:endParaRP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gridSpan="2">
                  <a:txBody>
                    <a:bodyPr/>
                    <a:lstStyle/>
                    <a:p>
                      <a:pPr algn="ctr"/>
                      <a:r>
                        <a:rPr lang="en-US" sz="3000" b="1" dirty="0">
                          <a:solidFill>
                            <a:schemeClr val="tx1"/>
                          </a:solidFill>
                          <a:latin typeface="Times New Roman" charset="0"/>
                          <a:ea typeface="Times New Roman" charset="0"/>
                          <a:cs typeface="Times New Roman" charset="0"/>
                        </a:rPr>
                        <a:t>United States (</a:t>
                      </a:r>
                      <a:r>
                        <a:rPr lang="en-US" sz="3000" b="1" i="1" dirty="0">
                          <a:solidFill>
                            <a:schemeClr val="tx1"/>
                          </a:solidFill>
                          <a:latin typeface="Times New Roman" charset="0"/>
                          <a:ea typeface="Times New Roman" charset="0"/>
                          <a:cs typeface="Times New Roman" charset="0"/>
                        </a:rPr>
                        <a:t>n </a:t>
                      </a:r>
                      <a:r>
                        <a:rPr lang="en-US" sz="3000" b="1" dirty="0">
                          <a:solidFill>
                            <a:schemeClr val="tx1"/>
                          </a:solidFill>
                          <a:latin typeface="Times New Roman" charset="0"/>
                          <a:ea typeface="Times New Roman" charset="0"/>
                          <a:cs typeface="Times New Roman" charset="0"/>
                        </a:rPr>
                        <a:t>= 299)</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en-US" sz="2200" dirty="0">
                        <a:solidFill>
                          <a:schemeClr val="tx1"/>
                        </a:solidFill>
                        <a:latin typeface="Times New Roman" charset="0"/>
                        <a:ea typeface="Times New Roman" charset="0"/>
                        <a:cs typeface="Times New Roman" charset="0"/>
                      </a:endParaRPr>
                    </a:p>
                  </a:txBody>
                  <a:tcPr/>
                </a:tc>
                <a:tc gridSpan="2">
                  <a:txBody>
                    <a:bodyPr/>
                    <a:lstStyle/>
                    <a:p>
                      <a:pPr algn="ctr"/>
                      <a:r>
                        <a:rPr lang="en-US" sz="3000" b="1" dirty="0">
                          <a:solidFill>
                            <a:schemeClr val="tx1"/>
                          </a:solidFill>
                          <a:latin typeface="Times New Roman" charset="0"/>
                          <a:ea typeface="Times New Roman" charset="0"/>
                          <a:cs typeface="Times New Roman" charset="0"/>
                        </a:rPr>
                        <a:t>Japan (</a:t>
                      </a:r>
                      <a:r>
                        <a:rPr lang="en-US" sz="3000" b="1" i="1" dirty="0">
                          <a:solidFill>
                            <a:schemeClr val="tx1"/>
                          </a:solidFill>
                          <a:latin typeface="Times New Roman" charset="0"/>
                          <a:ea typeface="Times New Roman" charset="0"/>
                          <a:cs typeface="Times New Roman" charset="0"/>
                        </a:rPr>
                        <a:t>n</a:t>
                      </a:r>
                      <a:r>
                        <a:rPr lang="en-US" sz="3000" b="1" dirty="0">
                          <a:solidFill>
                            <a:schemeClr val="tx1"/>
                          </a:solidFill>
                          <a:latin typeface="Times New Roman" charset="0"/>
                          <a:ea typeface="Times New Roman" charset="0"/>
                          <a:cs typeface="Times New Roman" charset="0"/>
                        </a:rPr>
                        <a:t> = 212)</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en-US" sz="2200" dirty="0">
                        <a:solidFill>
                          <a:schemeClr val="tx1"/>
                        </a:solidFill>
                        <a:latin typeface="Times New Roman" charset="0"/>
                        <a:ea typeface="Times New Roman" charset="0"/>
                        <a:cs typeface="Times New Roman" charset="0"/>
                      </a:endParaRPr>
                    </a:p>
                  </a:txBody>
                  <a:tcPr/>
                </a:tc>
                <a:extLst>
                  <a:ext uri="{0D108BD9-81ED-4DB2-BD59-A6C34878D82A}">
                    <a16:rowId xmlns:a16="http://schemas.microsoft.com/office/drawing/2014/main" val="10001"/>
                  </a:ext>
                </a:extLst>
              </a:tr>
              <a:tr h="625874">
                <a:tc>
                  <a:txBody>
                    <a:bodyPr/>
                    <a:lstStyle/>
                    <a:p>
                      <a:endParaRPr lang="en-US" sz="3000" b="1" dirty="0">
                        <a:solidFill>
                          <a:schemeClr val="tx1"/>
                        </a:solidFill>
                        <a:latin typeface="Times New Roman" charset="0"/>
                        <a:ea typeface="Times New Roman" charset="0"/>
                        <a:cs typeface="Times New Roman" charset="0"/>
                      </a:endParaRP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b="1" i="1" dirty="0">
                          <a:solidFill>
                            <a:schemeClr val="tx1"/>
                          </a:solidFill>
                          <a:latin typeface="Times New Roman" charset="0"/>
                          <a:ea typeface="Times New Roman" charset="0"/>
                          <a:cs typeface="Times New Roman" charset="0"/>
                        </a:rPr>
                        <a:t>n</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000" b="1" i="0" dirty="0">
                          <a:solidFill>
                            <a:schemeClr val="tx1"/>
                          </a:solidFill>
                          <a:latin typeface="Times New Roman" charset="0"/>
                          <a:ea typeface="Times New Roman" charset="0"/>
                          <a:cs typeface="Times New Roman" charset="0"/>
                        </a:rPr>
                        <a:t>%</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000" b="1" i="1" dirty="0">
                          <a:solidFill>
                            <a:schemeClr val="tx1"/>
                          </a:solidFill>
                          <a:latin typeface="Times New Roman" charset="0"/>
                          <a:ea typeface="Times New Roman" charset="0"/>
                          <a:cs typeface="Times New Roman" charset="0"/>
                        </a:rPr>
                        <a:t>n</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000" b="1" dirty="0">
                          <a:solidFill>
                            <a:schemeClr val="tx1"/>
                          </a:solidFill>
                          <a:latin typeface="Times New Roman" charset="0"/>
                          <a:ea typeface="Times New Roman" charset="0"/>
                          <a:cs typeface="Times New Roman" charset="0"/>
                        </a:rPr>
                        <a:t>%</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10002"/>
                  </a:ext>
                </a:extLst>
              </a:tr>
              <a:tr h="625874">
                <a:tc>
                  <a:txBody>
                    <a:bodyPr/>
                    <a:lstStyle/>
                    <a:p>
                      <a:r>
                        <a:rPr lang="en-US" sz="3000" b="1" dirty="0">
                          <a:solidFill>
                            <a:schemeClr val="tx1"/>
                          </a:solidFill>
                          <a:latin typeface="Times New Roman" charset="0"/>
                          <a:ea typeface="Times New Roman" charset="0"/>
                          <a:cs typeface="Times New Roman" charset="0"/>
                        </a:rPr>
                        <a:t>BEFORE</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663694651"/>
                  </a:ext>
                </a:extLst>
              </a:tr>
              <a:tr h="625874">
                <a:tc>
                  <a:txBody>
                    <a:bodyPr/>
                    <a:lstStyle/>
                    <a:p>
                      <a:r>
                        <a:rPr lang="en-US" sz="3000" b="0" dirty="0">
                          <a:solidFill>
                            <a:schemeClr val="tx1"/>
                          </a:solidFill>
                          <a:latin typeface="Times New Roman" charset="0"/>
                          <a:ea typeface="Times New Roman" charset="0"/>
                          <a:cs typeface="Times New Roman" charset="0"/>
                        </a:rPr>
                        <a:t>      Even donations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dirty="0">
                          <a:solidFill>
                            <a:schemeClr val="tx1"/>
                          </a:solidFill>
                          <a:latin typeface="Times New Roman" charset="0"/>
                          <a:ea typeface="Times New Roman" charset="0"/>
                          <a:cs typeface="Times New Roman" charset="0"/>
                        </a:rPr>
                        <a:t>173</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57.9</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87</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41.0</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3"/>
                  </a:ext>
                </a:extLst>
              </a:tr>
              <a:tr h="625874">
                <a:tc>
                  <a:txBody>
                    <a:bodyPr/>
                    <a:lstStyle/>
                    <a:p>
                      <a:r>
                        <a:rPr lang="en-US" sz="3000" dirty="0">
                          <a:solidFill>
                            <a:schemeClr val="tx1"/>
                          </a:solidFill>
                          <a:latin typeface="Times New Roman" charset="0"/>
                          <a:ea typeface="Times New Roman" charset="0"/>
                          <a:cs typeface="Times New Roman" charset="0"/>
                        </a:rPr>
                        <a:t>      More to US members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dirty="0">
                          <a:solidFill>
                            <a:schemeClr val="tx1"/>
                          </a:solidFill>
                          <a:latin typeface="Times New Roman" charset="0"/>
                          <a:ea typeface="Times New Roman" charset="0"/>
                          <a:cs typeface="Times New Roman" charset="0"/>
                        </a:rPr>
                        <a:t>119</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000" dirty="0">
                          <a:solidFill>
                            <a:schemeClr val="tx1"/>
                          </a:solidFill>
                          <a:latin typeface="Times New Roman" charset="0"/>
                          <a:ea typeface="Times New Roman" charset="0"/>
                          <a:cs typeface="Times New Roman" charset="0"/>
                        </a:rPr>
                        <a:t>39.8</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000" dirty="0">
                          <a:solidFill>
                            <a:schemeClr val="tx1"/>
                          </a:solidFill>
                          <a:latin typeface="Times New Roman" charset="0"/>
                          <a:ea typeface="Times New Roman" charset="0"/>
                          <a:cs typeface="Times New Roman" charset="0"/>
                        </a:rPr>
                        <a:t>2</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000" dirty="0">
                          <a:solidFill>
                            <a:schemeClr val="tx1"/>
                          </a:solidFill>
                          <a:latin typeface="Times New Roman" charset="0"/>
                          <a:ea typeface="Times New Roman" charset="0"/>
                          <a:cs typeface="Times New Roman" charset="0"/>
                        </a:rPr>
                        <a:t>0.9</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4"/>
                  </a:ext>
                </a:extLst>
              </a:tr>
              <a:tr h="625874">
                <a:tc>
                  <a:txBody>
                    <a:bodyPr/>
                    <a:lstStyle/>
                    <a:p>
                      <a:r>
                        <a:rPr lang="en-US" sz="3000" dirty="0">
                          <a:solidFill>
                            <a:schemeClr val="tx1"/>
                          </a:solidFill>
                          <a:latin typeface="Times New Roman" charset="0"/>
                          <a:ea typeface="Times New Roman" charset="0"/>
                          <a:cs typeface="Times New Roman" charset="0"/>
                        </a:rPr>
                        <a:t>      More to JPN members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dirty="0">
                          <a:solidFill>
                            <a:schemeClr val="tx1"/>
                          </a:solidFill>
                          <a:latin typeface="Times New Roman" charset="0"/>
                          <a:ea typeface="Times New Roman" charset="0"/>
                          <a:cs typeface="Times New Roman" charset="0"/>
                        </a:rPr>
                        <a:t>5</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1.7</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123</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58.0</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8"/>
                  </a:ext>
                </a:extLst>
              </a:tr>
              <a:tr h="625874">
                <a:tc gridSpan="5">
                  <a:txBody>
                    <a:bodyPr/>
                    <a:lstStyle/>
                    <a:p>
                      <a:r>
                        <a:rPr lang="en-US" sz="3000" dirty="0">
                          <a:solidFill>
                            <a:schemeClr val="tx1"/>
                          </a:solidFill>
                          <a:latin typeface="Times New Roman" charset="0"/>
                          <a:ea typeface="Times New Roman" charset="0"/>
                          <a:cs typeface="Times New Roman" charset="0"/>
                        </a:rPr>
                        <a:t>Chi-square test: </a:t>
                      </a:r>
                      <a:r>
                        <a:rPr lang="en-US" sz="3000" dirty="0">
                          <a:latin typeface="Times New Roman" panose="02020603050405020304" pitchFamily="18" charset="0"/>
                          <a:cs typeface="Times New Roman" panose="02020603050405020304" pitchFamily="18" charset="0"/>
                        </a:rPr>
                        <a:t>(</a:t>
                      </a:r>
                      <a:r>
                        <a:rPr lang="en-US" sz="3000" i="1" dirty="0" err="1">
                          <a:latin typeface="Times New Roman" panose="02020603050405020304" pitchFamily="18" charset="0"/>
                          <a:cs typeface="Times New Roman" panose="02020603050405020304" pitchFamily="18" charset="0"/>
                        </a:rPr>
                        <a:t>df</a:t>
                      </a:r>
                      <a:r>
                        <a:rPr lang="en-US" sz="3000" dirty="0">
                          <a:latin typeface="Times New Roman" panose="02020603050405020304" pitchFamily="18" charset="0"/>
                          <a:cs typeface="Times New Roman" panose="02020603050405020304" pitchFamily="18" charset="0"/>
                        </a:rPr>
                        <a:t> = 3) = 244.64, </a:t>
                      </a:r>
                      <a:r>
                        <a:rPr lang="en-US" sz="3000" i="1" dirty="0">
                          <a:latin typeface="Times New Roman" panose="02020603050405020304" pitchFamily="18" charset="0"/>
                          <a:cs typeface="Times New Roman" panose="02020603050405020304" pitchFamily="18" charset="0"/>
                        </a:rPr>
                        <a:t>p</a:t>
                      </a:r>
                      <a:r>
                        <a:rPr lang="en-US" sz="3000" dirty="0">
                          <a:latin typeface="Times New Roman" panose="02020603050405020304" pitchFamily="18" charset="0"/>
                          <a:cs typeface="Times New Roman" panose="02020603050405020304" pitchFamily="18" charset="0"/>
                        </a:rPr>
                        <a:t> &lt; .001</a:t>
                      </a: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168364967"/>
                  </a:ext>
                </a:extLst>
              </a:tr>
              <a:tr h="625874">
                <a:tc>
                  <a:txBody>
                    <a:bodyPr/>
                    <a:lstStyle/>
                    <a:p>
                      <a:r>
                        <a:rPr lang="en-US" sz="3000" b="1" dirty="0">
                          <a:solidFill>
                            <a:schemeClr val="tx1"/>
                          </a:solidFill>
                          <a:latin typeface="Times New Roman" charset="0"/>
                          <a:ea typeface="Times New Roman" charset="0"/>
                          <a:cs typeface="Times New Roman" charset="0"/>
                        </a:rPr>
                        <a:t>AFTER</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658816923"/>
                  </a:ext>
                </a:extLst>
              </a:tr>
              <a:tr h="625874">
                <a:tc>
                  <a:txBody>
                    <a:bodyPr/>
                    <a:lstStyle/>
                    <a:p>
                      <a:r>
                        <a:rPr lang="en-US" sz="3000" b="0" dirty="0">
                          <a:solidFill>
                            <a:schemeClr val="tx1"/>
                          </a:solidFill>
                          <a:latin typeface="Times New Roman" charset="0"/>
                          <a:ea typeface="Times New Roman" charset="0"/>
                          <a:cs typeface="Times New Roman" charset="0"/>
                        </a:rPr>
                        <a:t>      Even donations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b="0" dirty="0">
                          <a:solidFill>
                            <a:schemeClr val="tx1"/>
                          </a:solidFill>
                          <a:latin typeface="Times New Roman" charset="0"/>
                          <a:ea typeface="Times New Roman" charset="0"/>
                          <a:cs typeface="Times New Roman" charset="0"/>
                        </a:rPr>
                        <a:t>179</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59.9</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96</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45.3</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926682056"/>
                  </a:ext>
                </a:extLst>
              </a:tr>
              <a:tr h="625874">
                <a:tc>
                  <a:txBody>
                    <a:bodyPr/>
                    <a:lstStyle/>
                    <a:p>
                      <a:r>
                        <a:rPr lang="en-US" sz="3000" b="0" dirty="0">
                          <a:solidFill>
                            <a:schemeClr val="tx1"/>
                          </a:solidFill>
                          <a:latin typeface="Times New Roman" charset="0"/>
                          <a:ea typeface="Times New Roman" charset="0"/>
                          <a:cs typeface="Times New Roman" charset="0"/>
                        </a:rPr>
                        <a:t>      More to US members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b="0" dirty="0">
                          <a:solidFill>
                            <a:schemeClr val="tx1"/>
                          </a:solidFill>
                          <a:latin typeface="Times New Roman" charset="0"/>
                          <a:ea typeface="Times New Roman" charset="0"/>
                          <a:cs typeface="Times New Roman" charset="0"/>
                        </a:rPr>
                        <a:t>110</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000" dirty="0">
                          <a:solidFill>
                            <a:schemeClr val="tx1"/>
                          </a:solidFill>
                          <a:latin typeface="Times New Roman" charset="0"/>
                          <a:ea typeface="Times New Roman" charset="0"/>
                          <a:cs typeface="Times New Roman" charset="0"/>
                        </a:rPr>
                        <a:t>36.8</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000" dirty="0">
                          <a:solidFill>
                            <a:schemeClr val="tx1"/>
                          </a:solidFill>
                          <a:latin typeface="Times New Roman" charset="0"/>
                          <a:ea typeface="Times New Roman" charset="0"/>
                          <a:cs typeface="Times New Roman" charset="0"/>
                        </a:rPr>
                        <a:t>1</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000" dirty="0">
                          <a:solidFill>
                            <a:schemeClr val="tx1"/>
                          </a:solidFill>
                          <a:latin typeface="Times New Roman" charset="0"/>
                          <a:ea typeface="Times New Roman" charset="0"/>
                          <a:cs typeface="Times New Roman" charset="0"/>
                        </a:rPr>
                        <a:t>0.5</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653056"/>
                  </a:ext>
                </a:extLst>
              </a:tr>
              <a:tr h="625874">
                <a:tc>
                  <a:txBody>
                    <a:bodyPr/>
                    <a:lstStyle/>
                    <a:p>
                      <a:r>
                        <a:rPr lang="en-US" sz="3000" b="0" dirty="0">
                          <a:solidFill>
                            <a:schemeClr val="tx1"/>
                          </a:solidFill>
                          <a:latin typeface="Times New Roman" charset="0"/>
                          <a:ea typeface="Times New Roman" charset="0"/>
                          <a:cs typeface="Times New Roman" charset="0"/>
                        </a:rPr>
                        <a:t>      More to JPN members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b="0" dirty="0">
                          <a:solidFill>
                            <a:schemeClr val="tx1"/>
                          </a:solidFill>
                          <a:latin typeface="Times New Roman" charset="0"/>
                          <a:ea typeface="Times New Roman" charset="0"/>
                          <a:cs typeface="Times New Roman" charset="0"/>
                        </a:rPr>
                        <a:t>6</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2.0</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115</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54.2</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698278145"/>
                  </a:ext>
                </a:extLst>
              </a:tr>
              <a:tr h="625874">
                <a:tc gridSpan="5">
                  <a:txBody>
                    <a:bodyPr/>
                    <a:lstStyle/>
                    <a:p>
                      <a:r>
                        <a:rPr lang="en-US" sz="3000" dirty="0">
                          <a:solidFill>
                            <a:schemeClr val="tx1"/>
                          </a:solidFill>
                          <a:latin typeface="Times New Roman" charset="0"/>
                          <a:ea typeface="Times New Roman" charset="0"/>
                          <a:cs typeface="Times New Roman" charset="0"/>
                        </a:rPr>
                        <a:t>Chi-square test: </a:t>
                      </a:r>
                      <a:r>
                        <a:rPr lang="en-US" sz="3000" dirty="0">
                          <a:latin typeface="Times New Roman" panose="02020603050405020304" pitchFamily="18" charset="0"/>
                          <a:cs typeface="Times New Roman" panose="02020603050405020304" pitchFamily="18" charset="0"/>
                        </a:rPr>
                        <a:t>(</a:t>
                      </a:r>
                      <a:r>
                        <a:rPr lang="en-US" sz="3000" i="1" dirty="0" err="1">
                          <a:latin typeface="Times New Roman" panose="02020603050405020304" pitchFamily="18" charset="0"/>
                          <a:cs typeface="Times New Roman" panose="02020603050405020304" pitchFamily="18" charset="0"/>
                        </a:rPr>
                        <a:t>df</a:t>
                      </a:r>
                      <a:r>
                        <a:rPr lang="en-US" sz="3000" dirty="0">
                          <a:latin typeface="Times New Roman" panose="02020603050405020304" pitchFamily="18" charset="0"/>
                          <a:cs typeface="Times New Roman" panose="02020603050405020304" pitchFamily="18" charset="0"/>
                        </a:rPr>
                        <a:t> = 3) = 226.02, </a:t>
                      </a:r>
                      <a:r>
                        <a:rPr lang="en-US" sz="3000" i="1" dirty="0">
                          <a:latin typeface="Times New Roman" panose="02020603050405020304" pitchFamily="18" charset="0"/>
                          <a:cs typeface="Times New Roman" panose="02020603050405020304" pitchFamily="18" charset="0"/>
                        </a:rPr>
                        <a:t>p</a:t>
                      </a:r>
                      <a:r>
                        <a:rPr lang="en-US" sz="3000" dirty="0">
                          <a:latin typeface="Times New Roman" panose="02020603050405020304" pitchFamily="18" charset="0"/>
                          <a:cs typeface="Times New Roman" panose="02020603050405020304" pitchFamily="18" charset="0"/>
                        </a:rPr>
                        <a:t> &lt; .001</a:t>
                      </a:r>
                      <a:endParaRPr lang="en-US" sz="3000" b="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endParaRPr lang="en-US" sz="2900" b="0" dirty="0">
                        <a:solidFill>
                          <a:schemeClr val="tx1"/>
                        </a:solidFill>
                        <a:latin typeface="Times New Roman" charset="0"/>
                        <a:ea typeface="Times New Roman" charset="0"/>
                        <a:cs typeface="Times New Roman"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452502300"/>
                  </a:ext>
                </a:extLst>
              </a:tr>
            </a:tbl>
          </a:graphicData>
        </a:graphic>
      </p:graphicFrame>
      <p:graphicFrame>
        <p:nvGraphicFramePr>
          <p:cNvPr id="26" name="Table 25">
            <a:extLst>
              <a:ext uri="{FF2B5EF4-FFF2-40B4-BE49-F238E27FC236}">
                <a16:creationId xmlns:a16="http://schemas.microsoft.com/office/drawing/2014/main" id="{83C6B8D7-EC40-604E-B6A1-80116C8D7EC7}"/>
              </a:ext>
            </a:extLst>
          </p:cNvPr>
          <p:cNvGraphicFramePr>
            <a:graphicFrameLocks noGrp="1"/>
          </p:cNvGraphicFramePr>
          <p:nvPr>
            <p:extLst>
              <p:ext uri="{D42A27DB-BD31-4B8C-83A1-F6EECF244321}">
                <p14:modId xmlns:p14="http://schemas.microsoft.com/office/powerpoint/2010/main" val="136580683"/>
              </p:ext>
            </p:extLst>
          </p:nvPr>
        </p:nvGraphicFramePr>
        <p:xfrm>
          <a:off x="12324544" y="15344815"/>
          <a:ext cx="13236324" cy="5394638"/>
        </p:xfrm>
        <a:graphic>
          <a:graphicData uri="http://schemas.openxmlformats.org/drawingml/2006/table">
            <a:tbl>
              <a:tblPr firstRow="1" bandRow="1">
                <a:tableStyleId>{5C22544A-7EE6-4342-B048-85BDC9FD1C3A}</a:tableStyleId>
              </a:tblPr>
              <a:tblGrid>
                <a:gridCol w="4378732">
                  <a:extLst>
                    <a:ext uri="{9D8B030D-6E8A-4147-A177-3AD203B41FA5}">
                      <a16:colId xmlns:a16="http://schemas.microsoft.com/office/drawing/2014/main" val="20000"/>
                    </a:ext>
                  </a:extLst>
                </a:gridCol>
                <a:gridCol w="2214398">
                  <a:extLst>
                    <a:ext uri="{9D8B030D-6E8A-4147-A177-3AD203B41FA5}">
                      <a16:colId xmlns:a16="http://schemas.microsoft.com/office/drawing/2014/main" val="20001"/>
                    </a:ext>
                  </a:extLst>
                </a:gridCol>
                <a:gridCol w="2214398">
                  <a:extLst>
                    <a:ext uri="{9D8B030D-6E8A-4147-A177-3AD203B41FA5}">
                      <a16:colId xmlns:a16="http://schemas.microsoft.com/office/drawing/2014/main" val="20002"/>
                    </a:ext>
                  </a:extLst>
                </a:gridCol>
                <a:gridCol w="2214398">
                  <a:extLst>
                    <a:ext uri="{9D8B030D-6E8A-4147-A177-3AD203B41FA5}">
                      <a16:colId xmlns:a16="http://schemas.microsoft.com/office/drawing/2014/main" val="20003"/>
                    </a:ext>
                  </a:extLst>
                </a:gridCol>
                <a:gridCol w="2214398">
                  <a:extLst>
                    <a:ext uri="{9D8B030D-6E8A-4147-A177-3AD203B41FA5}">
                      <a16:colId xmlns:a16="http://schemas.microsoft.com/office/drawing/2014/main" val="20004"/>
                    </a:ext>
                  </a:extLst>
                </a:gridCol>
              </a:tblGrid>
              <a:tr h="673072">
                <a:tc gridSpan="5">
                  <a:txBody>
                    <a:bodyPr/>
                    <a:lstStyle/>
                    <a:p>
                      <a:pPr algn="l"/>
                      <a:r>
                        <a:rPr lang="en-US" sz="3000" i="1" dirty="0">
                          <a:solidFill>
                            <a:schemeClr val="bg1"/>
                          </a:solidFill>
                          <a:latin typeface="Times New Roman" charset="0"/>
                          <a:ea typeface="Times New Roman" charset="0"/>
                          <a:cs typeface="Times New Roman" charset="0"/>
                        </a:rPr>
                        <a:t>Table</a:t>
                      </a:r>
                      <a:r>
                        <a:rPr lang="en-US" sz="3000" i="1" baseline="0" dirty="0">
                          <a:solidFill>
                            <a:schemeClr val="bg1"/>
                          </a:solidFill>
                          <a:latin typeface="Times New Roman" charset="0"/>
                          <a:ea typeface="Times New Roman" charset="0"/>
                          <a:cs typeface="Times New Roman" charset="0"/>
                        </a:rPr>
                        <a:t> 2</a:t>
                      </a:r>
                      <a:r>
                        <a:rPr lang="en-US" sz="3000" baseline="0" dirty="0">
                          <a:solidFill>
                            <a:schemeClr val="bg1"/>
                          </a:solidFill>
                          <a:latin typeface="Times New Roman" charset="0"/>
                          <a:ea typeface="Times New Roman" charset="0"/>
                          <a:cs typeface="Times New Roman" charset="0"/>
                        </a:rPr>
                        <a:t>. Importance of Nationality and </a:t>
                      </a:r>
                      <a:r>
                        <a:rPr lang="en-US" sz="3000" dirty="0">
                          <a:solidFill>
                            <a:schemeClr val="bg1"/>
                          </a:solidFill>
                          <a:latin typeface="Times New Roman" charset="0"/>
                          <a:ea typeface="Times New Roman" charset="0"/>
                          <a:cs typeface="Times New Roman" charset="0"/>
                        </a:rPr>
                        <a:t>Time 1 Donations (all participants)</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hMerge="1">
                  <a:txBody>
                    <a:bodyPr/>
                    <a:lstStyle/>
                    <a:p>
                      <a:pPr algn="ctr"/>
                      <a:endParaRPr lang="en-US" sz="2700" dirty="0">
                        <a:solidFill>
                          <a:schemeClr val="tx1"/>
                        </a:solidFill>
                        <a:latin typeface="Times New Roman" charset="0"/>
                        <a:ea typeface="Times New Roman" charset="0"/>
                        <a:cs typeface="Times New Roman"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D07F53"/>
                    </a:solidFill>
                  </a:tcPr>
                </a:tc>
                <a:tc hMerge="1">
                  <a:txBody>
                    <a:bodyPr/>
                    <a:lstStyle/>
                    <a:p>
                      <a:endParaRPr lang="en-US" sz="2200" dirty="0">
                        <a:solidFill>
                          <a:schemeClr val="tx1"/>
                        </a:solidFill>
                        <a:latin typeface="Times New Roman" charset="0"/>
                        <a:ea typeface="Times New Roman" charset="0"/>
                        <a:cs typeface="Times New Roman" charset="0"/>
                      </a:endParaRPr>
                    </a:p>
                  </a:txBody>
                  <a:tcPr/>
                </a:tc>
                <a:tc hMerge="1">
                  <a:txBody>
                    <a:bodyPr/>
                    <a:lstStyle/>
                    <a:p>
                      <a:endParaRPr lang="en-US" sz="2200" dirty="0">
                        <a:solidFill>
                          <a:schemeClr val="tx1"/>
                        </a:solidFill>
                        <a:latin typeface="Times New Roman" charset="0"/>
                        <a:ea typeface="Times New Roman" charset="0"/>
                        <a:cs typeface="Times New Roman" charset="0"/>
                      </a:endParaRPr>
                    </a:p>
                  </a:txBody>
                  <a:tcPr/>
                </a:tc>
                <a:tc hMerge="1">
                  <a:txBody>
                    <a:bodyPr/>
                    <a:lstStyle/>
                    <a:p>
                      <a:endParaRPr lang="en-US" sz="2200" dirty="0">
                        <a:solidFill>
                          <a:schemeClr val="tx1"/>
                        </a:solidFill>
                        <a:latin typeface="Times New Roman" charset="0"/>
                        <a:ea typeface="Times New Roman" charset="0"/>
                        <a:cs typeface="Times New Roman" charset="0"/>
                      </a:endParaRPr>
                    </a:p>
                  </a:txBody>
                  <a:tcPr/>
                </a:tc>
                <a:extLst>
                  <a:ext uri="{0D108BD9-81ED-4DB2-BD59-A6C34878D82A}">
                    <a16:rowId xmlns:a16="http://schemas.microsoft.com/office/drawing/2014/main" val="10000"/>
                  </a:ext>
                </a:extLst>
              </a:tr>
              <a:tr h="673072">
                <a:tc>
                  <a:txBody>
                    <a:bodyPr/>
                    <a:lstStyle/>
                    <a:p>
                      <a:pPr algn="ctr"/>
                      <a:endParaRPr lang="en-US" sz="3000" b="1" dirty="0">
                        <a:solidFill>
                          <a:schemeClr val="tx1"/>
                        </a:solidFill>
                        <a:latin typeface="Times New Roman" charset="0"/>
                        <a:ea typeface="Times New Roman" charset="0"/>
                        <a:cs typeface="Times New Roman" charset="0"/>
                      </a:endParaRP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gridSpan="2">
                  <a:txBody>
                    <a:bodyPr/>
                    <a:lstStyle/>
                    <a:p>
                      <a:pPr algn="ctr"/>
                      <a:r>
                        <a:rPr lang="en-US" sz="3000" b="1" dirty="0">
                          <a:solidFill>
                            <a:schemeClr val="tx1"/>
                          </a:solidFill>
                          <a:latin typeface="Times New Roman" charset="0"/>
                          <a:ea typeface="Times New Roman" charset="0"/>
                          <a:cs typeface="Times New Roman" charset="0"/>
                        </a:rPr>
                        <a:t>United States (</a:t>
                      </a:r>
                      <a:r>
                        <a:rPr lang="en-US" sz="3000" b="1" i="1" dirty="0">
                          <a:solidFill>
                            <a:schemeClr val="tx1"/>
                          </a:solidFill>
                          <a:latin typeface="Times New Roman" charset="0"/>
                          <a:ea typeface="Times New Roman" charset="0"/>
                          <a:cs typeface="Times New Roman" charset="0"/>
                        </a:rPr>
                        <a:t>n </a:t>
                      </a:r>
                      <a:r>
                        <a:rPr lang="en-US" sz="3000" b="1" dirty="0">
                          <a:solidFill>
                            <a:schemeClr val="tx1"/>
                          </a:solidFill>
                          <a:latin typeface="Times New Roman" charset="0"/>
                          <a:ea typeface="Times New Roman" charset="0"/>
                          <a:cs typeface="Times New Roman" charset="0"/>
                        </a:rPr>
                        <a:t>= 598)</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en-US" sz="2200" dirty="0">
                        <a:solidFill>
                          <a:schemeClr val="tx1"/>
                        </a:solidFill>
                        <a:latin typeface="Times New Roman" charset="0"/>
                        <a:ea typeface="Times New Roman" charset="0"/>
                        <a:cs typeface="Times New Roman" charset="0"/>
                      </a:endParaRPr>
                    </a:p>
                  </a:txBody>
                  <a:tcPr/>
                </a:tc>
                <a:tc gridSpan="2">
                  <a:txBody>
                    <a:bodyPr/>
                    <a:lstStyle/>
                    <a:p>
                      <a:pPr algn="ctr"/>
                      <a:r>
                        <a:rPr lang="en-US" sz="3000" b="1" dirty="0">
                          <a:solidFill>
                            <a:schemeClr val="tx1"/>
                          </a:solidFill>
                          <a:latin typeface="Times New Roman" charset="0"/>
                          <a:ea typeface="Times New Roman" charset="0"/>
                          <a:cs typeface="Times New Roman" charset="0"/>
                        </a:rPr>
                        <a:t>Japan (</a:t>
                      </a:r>
                      <a:r>
                        <a:rPr lang="en-US" sz="3000" b="1" i="1" dirty="0">
                          <a:solidFill>
                            <a:schemeClr val="tx1"/>
                          </a:solidFill>
                          <a:latin typeface="Times New Roman" charset="0"/>
                          <a:ea typeface="Times New Roman" charset="0"/>
                          <a:cs typeface="Times New Roman" charset="0"/>
                        </a:rPr>
                        <a:t>n</a:t>
                      </a:r>
                      <a:r>
                        <a:rPr lang="en-US" sz="3000" b="1" dirty="0">
                          <a:solidFill>
                            <a:schemeClr val="tx1"/>
                          </a:solidFill>
                          <a:latin typeface="Times New Roman" charset="0"/>
                          <a:ea typeface="Times New Roman" charset="0"/>
                          <a:cs typeface="Times New Roman" charset="0"/>
                        </a:rPr>
                        <a:t> = 423)</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en-US" sz="2200" dirty="0">
                        <a:solidFill>
                          <a:schemeClr val="tx1"/>
                        </a:solidFill>
                        <a:latin typeface="Times New Roman" charset="0"/>
                        <a:ea typeface="Times New Roman" charset="0"/>
                        <a:cs typeface="Times New Roman" charset="0"/>
                      </a:endParaRPr>
                    </a:p>
                  </a:txBody>
                  <a:tcPr/>
                </a:tc>
                <a:extLst>
                  <a:ext uri="{0D108BD9-81ED-4DB2-BD59-A6C34878D82A}">
                    <a16:rowId xmlns:a16="http://schemas.microsoft.com/office/drawing/2014/main" val="10001"/>
                  </a:ext>
                </a:extLst>
              </a:tr>
              <a:tr h="673072">
                <a:tc>
                  <a:txBody>
                    <a:bodyPr/>
                    <a:lstStyle/>
                    <a:p>
                      <a:r>
                        <a:rPr lang="en-US" sz="3000" b="0" dirty="0">
                          <a:solidFill>
                            <a:schemeClr val="tx1"/>
                          </a:solidFill>
                          <a:latin typeface="Times New Roman" charset="0"/>
                          <a:ea typeface="Times New Roman" charset="0"/>
                          <a:cs typeface="Times New Roman" charset="0"/>
                        </a:rPr>
                        <a:t>Importance of Nationality</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gridSpan="2">
                  <a:txBody>
                    <a:bodyPr/>
                    <a:lstStyle/>
                    <a:p>
                      <a:pPr algn="ctr"/>
                      <a:r>
                        <a:rPr lang="en-US" sz="3000" b="0" i="1" dirty="0">
                          <a:solidFill>
                            <a:schemeClr val="tx1"/>
                          </a:solidFill>
                          <a:latin typeface="Times New Roman" charset="0"/>
                          <a:ea typeface="Times New Roman" charset="0"/>
                          <a:cs typeface="Times New Roman" charset="0"/>
                        </a:rPr>
                        <a:t>M </a:t>
                      </a:r>
                      <a:r>
                        <a:rPr lang="en-US" sz="3000" b="0" i="0" dirty="0">
                          <a:solidFill>
                            <a:schemeClr val="tx1"/>
                          </a:solidFill>
                          <a:latin typeface="Times New Roman" charset="0"/>
                          <a:ea typeface="Times New Roman" charset="0"/>
                          <a:cs typeface="Times New Roman" charset="0"/>
                        </a:rPr>
                        <a:t>= 6.50</a:t>
                      </a:r>
                      <a:r>
                        <a:rPr lang="en-US" sz="3000" b="0" i="1" dirty="0">
                          <a:solidFill>
                            <a:schemeClr val="tx1"/>
                          </a:solidFill>
                          <a:latin typeface="Times New Roman" charset="0"/>
                          <a:ea typeface="Times New Roman" charset="0"/>
                          <a:cs typeface="Times New Roman" charset="0"/>
                        </a:rPr>
                        <a:t>, SD </a:t>
                      </a:r>
                      <a:r>
                        <a:rPr lang="en-US" sz="3000" b="0" i="0" dirty="0">
                          <a:solidFill>
                            <a:schemeClr val="tx1"/>
                          </a:solidFill>
                          <a:latin typeface="Times New Roman" charset="0"/>
                          <a:ea typeface="Times New Roman" charset="0"/>
                          <a:cs typeface="Times New Roman" charset="0"/>
                        </a:rPr>
                        <a:t>= 2.09</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ctr"/>
                      <a:endParaRPr lang="en-US" sz="2900" b="1" i="0" dirty="0">
                        <a:solidFill>
                          <a:schemeClr val="tx1"/>
                        </a:solidFill>
                        <a:latin typeface="Times New Roman" charset="0"/>
                        <a:ea typeface="Times New Roman" charset="0"/>
                        <a:cs typeface="Times New Roman"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gridSpan="2">
                  <a:txBody>
                    <a:bodyPr/>
                    <a:lstStyle/>
                    <a:p>
                      <a:pPr algn="ctr"/>
                      <a:r>
                        <a:rPr lang="en-US" sz="3000" b="0" i="1" dirty="0">
                          <a:solidFill>
                            <a:schemeClr val="tx1"/>
                          </a:solidFill>
                          <a:latin typeface="Times New Roman" charset="0"/>
                          <a:ea typeface="Times New Roman" charset="0"/>
                          <a:cs typeface="Times New Roman" charset="0"/>
                        </a:rPr>
                        <a:t>M </a:t>
                      </a:r>
                      <a:r>
                        <a:rPr lang="en-US" sz="3000" b="0" i="0" dirty="0">
                          <a:solidFill>
                            <a:schemeClr val="tx1"/>
                          </a:solidFill>
                          <a:latin typeface="Times New Roman" charset="0"/>
                          <a:ea typeface="Times New Roman" charset="0"/>
                          <a:cs typeface="Times New Roman" charset="0"/>
                        </a:rPr>
                        <a:t>= 5.61</a:t>
                      </a:r>
                      <a:r>
                        <a:rPr lang="en-US" sz="3000" b="0" i="1" dirty="0">
                          <a:solidFill>
                            <a:schemeClr val="tx1"/>
                          </a:solidFill>
                          <a:latin typeface="Times New Roman" charset="0"/>
                          <a:ea typeface="Times New Roman" charset="0"/>
                          <a:cs typeface="Times New Roman" charset="0"/>
                        </a:rPr>
                        <a:t>, SD </a:t>
                      </a:r>
                      <a:r>
                        <a:rPr lang="en-US" sz="3000" b="0" i="0" dirty="0">
                          <a:solidFill>
                            <a:schemeClr val="tx1"/>
                          </a:solidFill>
                          <a:latin typeface="Times New Roman" charset="0"/>
                          <a:ea typeface="Times New Roman" charset="0"/>
                          <a:cs typeface="Times New Roman" charset="0"/>
                        </a:rPr>
                        <a:t>= 2.02</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pPr algn="ctr"/>
                      <a:endParaRPr lang="en-US" sz="2900" b="1" dirty="0">
                        <a:solidFill>
                          <a:schemeClr val="tx1"/>
                        </a:solidFill>
                        <a:latin typeface="Times New Roman" charset="0"/>
                        <a:ea typeface="Times New Roman" charset="0"/>
                        <a:cs typeface="Times New Roman"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2425271258"/>
                  </a:ext>
                </a:extLst>
              </a:tr>
              <a:tr h="673072">
                <a:tc>
                  <a:txBody>
                    <a:bodyPr/>
                    <a:lstStyle/>
                    <a:p>
                      <a:endParaRPr lang="en-US" sz="3000" b="1" dirty="0">
                        <a:solidFill>
                          <a:schemeClr val="tx1"/>
                        </a:solidFill>
                        <a:latin typeface="Times New Roman" charset="0"/>
                        <a:ea typeface="Times New Roman" charset="0"/>
                        <a:cs typeface="Times New Roman" charset="0"/>
                      </a:endParaRP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b="1" i="1" dirty="0">
                          <a:solidFill>
                            <a:schemeClr val="tx1"/>
                          </a:solidFill>
                          <a:latin typeface="Times New Roman" charset="0"/>
                          <a:ea typeface="Times New Roman" charset="0"/>
                          <a:cs typeface="Times New Roman" charset="0"/>
                        </a:rPr>
                        <a:t>n</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000" b="1" i="0" dirty="0">
                          <a:solidFill>
                            <a:schemeClr val="tx1"/>
                          </a:solidFill>
                          <a:latin typeface="Times New Roman" charset="0"/>
                          <a:ea typeface="Times New Roman" charset="0"/>
                          <a:cs typeface="Times New Roman" charset="0"/>
                        </a:rPr>
                        <a:t>%</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000" b="1" i="1" dirty="0">
                          <a:solidFill>
                            <a:schemeClr val="tx1"/>
                          </a:solidFill>
                          <a:latin typeface="Times New Roman" charset="0"/>
                          <a:ea typeface="Times New Roman" charset="0"/>
                          <a:cs typeface="Times New Roman" charset="0"/>
                        </a:rPr>
                        <a:t>n</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000" b="1" dirty="0">
                          <a:solidFill>
                            <a:schemeClr val="tx1"/>
                          </a:solidFill>
                          <a:latin typeface="Times New Roman" charset="0"/>
                          <a:ea typeface="Times New Roman" charset="0"/>
                          <a:cs typeface="Times New Roman" charset="0"/>
                        </a:rPr>
                        <a:t>%</a:t>
                      </a:r>
                    </a:p>
                  </a:txBody>
                  <a:tcPr marL="98474" marR="98474" marT="49236" marB="49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10002"/>
                  </a:ext>
                </a:extLst>
              </a:tr>
              <a:tr h="683134">
                <a:tc>
                  <a:txBody>
                    <a:bodyPr/>
                    <a:lstStyle/>
                    <a:p>
                      <a:r>
                        <a:rPr lang="en-US" sz="3000" b="0" dirty="0">
                          <a:solidFill>
                            <a:schemeClr val="tx1"/>
                          </a:solidFill>
                          <a:latin typeface="Times New Roman" charset="0"/>
                          <a:ea typeface="Times New Roman" charset="0"/>
                          <a:cs typeface="Times New Roman" charset="0"/>
                        </a:rPr>
                        <a:t>      Even donations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dirty="0">
                          <a:solidFill>
                            <a:schemeClr val="tx1"/>
                          </a:solidFill>
                          <a:latin typeface="Times New Roman" charset="0"/>
                          <a:ea typeface="Times New Roman" charset="0"/>
                          <a:cs typeface="Times New Roman" charset="0"/>
                        </a:rPr>
                        <a:t>341</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57.0</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174</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41.1</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3"/>
                  </a:ext>
                </a:extLst>
              </a:tr>
              <a:tr h="673072">
                <a:tc>
                  <a:txBody>
                    <a:bodyPr/>
                    <a:lstStyle/>
                    <a:p>
                      <a:r>
                        <a:rPr lang="en-US" sz="3000" dirty="0">
                          <a:solidFill>
                            <a:schemeClr val="tx1"/>
                          </a:solidFill>
                          <a:latin typeface="Times New Roman" charset="0"/>
                          <a:ea typeface="Times New Roman" charset="0"/>
                          <a:cs typeface="Times New Roman" charset="0"/>
                        </a:rPr>
                        <a:t>      More to US members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dirty="0">
                          <a:solidFill>
                            <a:schemeClr val="tx1"/>
                          </a:solidFill>
                          <a:latin typeface="Times New Roman" charset="0"/>
                          <a:ea typeface="Times New Roman" charset="0"/>
                          <a:cs typeface="Times New Roman" charset="0"/>
                        </a:rPr>
                        <a:t>236</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000" dirty="0">
                          <a:solidFill>
                            <a:schemeClr val="tx1"/>
                          </a:solidFill>
                          <a:latin typeface="Times New Roman" charset="0"/>
                          <a:ea typeface="Times New Roman" charset="0"/>
                          <a:cs typeface="Times New Roman" charset="0"/>
                        </a:rPr>
                        <a:t>39.5</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000" dirty="0">
                          <a:solidFill>
                            <a:schemeClr val="tx1"/>
                          </a:solidFill>
                          <a:latin typeface="Times New Roman" charset="0"/>
                          <a:ea typeface="Times New Roman" charset="0"/>
                          <a:cs typeface="Times New Roman" charset="0"/>
                        </a:rPr>
                        <a:t>6</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3000" dirty="0">
                          <a:solidFill>
                            <a:schemeClr val="tx1"/>
                          </a:solidFill>
                          <a:latin typeface="Times New Roman" charset="0"/>
                          <a:ea typeface="Times New Roman" charset="0"/>
                          <a:cs typeface="Times New Roman" charset="0"/>
                        </a:rPr>
                        <a:t>1.4</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4"/>
                  </a:ext>
                </a:extLst>
              </a:tr>
              <a:tr h="673072">
                <a:tc>
                  <a:txBody>
                    <a:bodyPr/>
                    <a:lstStyle/>
                    <a:p>
                      <a:r>
                        <a:rPr lang="en-US" sz="3000" dirty="0">
                          <a:solidFill>
                            <a:schemeClr val="tx1"/>
                          </a:solidFill>
                          <a:latin typeface="Times New Roman" charset="0"/>
                          <a:ea typeface="Times New Roman" charset="0"/>
                          <a:cs typeface="Times New Roman" charset="0"/>
                        </a:rPr>
                        <a:t>      More to JPN members</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US" sz="3000" dirty="0">
                          <a:solidFill>
                            <a:schemeClr val="tx1"/>
                          </a:solidFill>
                          <a:latin typeface="Times New Roman" charset="0"/>
                          <a:ea typeface="Times New Roman" charset="0"/>
                          <a:cs typeface="Times New Roman" charset="0"/>
                        </a:rPr>
                        <a:t>15</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2.5</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243</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3000" dirty="0">
                          <a:solidFill>
                            <a:schemeClr val="tx1"/>
                          </a:solidFill>
                          <a:latin typeface="Times New Roman" charset="0"/>
                          <a:ea typeface="Times New Roman" charset="0"/>
                          <a:cs typeface="Times New Roman" charset="0"/>
                        </a:rPr>
                        <a:t>57.4</a:t>
                      </a: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8"/>
                  </a:ext>
                </a:extLst>
              </a:tr>
              <a:tr h="673072">
                <a:tc gridSpan="5">
                  <a:txBody>
                    <a:bodyPr/>
                    <a:lstStyle/>
                    <a:p>
                      <a:r>
                        <a:rPr lang="en-US" sz="3000" dirty="0">
                          <a:solidFill>
                            <a:schemeClr val="tx1"/>
                          </a:solidFill>
                          <a:latin typeface="Times New Roman" charset="0"/>
                          <a:ea typeface="Times New Roman" charset="0"/>
                          <a:cs typeface="Times New Roman" charset="0"/>
                        </a:rPr>
                        <a:t>Chi-square test: </a:t>
                      </a:r>
                      <a:r>
                        <a:rPr lang="en-US" sz="3000" dirty="0">
                          <a:latin typeface="Times New Roman" panose="02020603050405020304" pitchFamily="18" charset="0"/>
                          <a:cs typeface="Times New Roman" panose="02020603050405020304" pitchFamily="18" charset="0"/>
                        </a:rPr>
                        <a:t>(</a:t>
                      </a:r>
                      <a:r>
                        <a:rPr lang="en-US" sz="3000" i="1" dirty="0" err="1">
                          <a:latin typeface="Times New Roman" panose="02020603050405020304" pitchFamily="18" charset="0"/>
                          <a:cs typeface="Times New Roman" panose="02020603050405020304" pitchFamily="18" charset="0"/>
                        </a:rPr>
                        <a:t>df</a:t>
                      </a:r>
                      <a:r>
                        <a:rPr lang="en-US" sz="3000" dirty="0">
                          <a:latin typeface="Times New Roman" panose="02020603050405020304" pitchFamily="18" charset="0"/>
                          <a:cs typeface="Times New Roman" panose="02020603050405020304" pitchFamily="18" charset="0"/>
                        </a:rPr>
                        <a:t> = 3) = 463.87, </a:t>
                      </a:r>
                      <a:r>
                        <a:rPr lang="en-US" sz="3000" i="1" dirty="0">
                          <a:latin typeface="Times New Roman" panose="02020603050405020304" pitchFamily="18" charset="0"/>
                          <a:cs typeface="Times New Roman" panose="02020603050405020304" pitchFamily="18" charset="0"/>
                        </a:rPr>
                        <a:t>p</a:t>
                      </a:r>
                      <a:r>
                        <a:rPr lang="en-US" sz="3000" dirty="0">
                          <a:latin typeface="Times New Roman" panose="02020603050405020304" pitchFamily="18" charset="0"/>
                          <a:cs typeface="Times New Roman" panose="02020603050405020304" pitchFamily="18" charset="0"/>
                        </a:rPr>
                        <a:t> &lt; .001</a:t>
                      </a:r>
                      <a:endParaRPr lang="en-US" sz="3000" dirty="0">
                        <a:solidFill>
                          <a:schemeClr val="tx1"/>
                        </a:solidFill>
                        <a:latin typeface="Times New Roman" charset="0"/>
                        <a:ea typeface="Times New Roman" charset="0"/>
                        <a:cs typeface="Times New Roman" charset="0"/>
                      </a:endParaRPr>
                    </a:p>
                  </a:txBody>
                  <a:tcPr marL="98474" marR="98474" marT="49236" marB="492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endParaRPr lang="en-US" sz="2900" dirty="0">
                        <a:solidFill>
                          <a:schemeClr val="tx1"/>
                        </a:solidFill>
                        <a:latin typeface="Times New Roman" charset="0"/>
                        <a:ea typeface="Times New Roman" charset="0"/>
                        <a:cs typeface="Times New Roman"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168364967"/>
                  </a:ext>
                </a:extLst>
              </a:tr>
            </a:tbl>
          </a:graphicData>
        </a:graphic>
      </p:graphicFrame>
      <p:sp>
        <p:nvSpPr>
          <p:cNvPr id="30" name="TextBox 29">
            <a:extLst>
              <a:ext uri="{FF2B5EF4-FFF2-40B4-BE49-F238E27FC236}">
                <a16:creationId xmlns:a16="http://schemas.microsoft.com/office/drawing/2014/main" id="{CDFD6DAC-F1C3-A245-BC7C-390EFF446D85}"/>
              </a:ext>
            </a:extLst>
          </p:cNvPr>
          <p:cNvSpPr txBox="1"/>
          <p:nvPr/>
        </p:nvSpPr>
        <p:spPr>
          <a:xfrm>
            <a:off x="26016063" y="4397459"/>
            <a:ext cx="11931670" cy="821443"/>
          </a:xfrm>
          <a:prstGeom prst="rect">
            <a:avLst/>
          </a:prstGeom>
          <a:solidFill>
            <a:schemeClr val="accent2">
              <a:lumMod val="60000"/>
              <a:lumOff val="40000"/>
            </a:schemeClr>
          </a:solidFill>
          <a:ln>
            <a:noFill/>
          </a:ln>
        </p:spPr>
        <p:txBody>
          <a:bodyPr wrap="square" rtlCol="0">
            <a:spAutoFit/>
          </a:bodyPr>
          <a:lstStyle/>
          <a:p>
            <a:pPr algn="ctr"/>
            <a:r>
              <a:rPr lang="en-US" sz="4738" b="1" dirty="0">
                <a:solidFill>
                  <a:schemeClr val="bg1"/>
                </a:solidFill>
                <a:latin typeface="Times New Roman" charset="0"/>
                <a:ea typeface="Times New Roman" charset="0"/>
                <a:cs typeface="Times New Roman" charset="0"/>
              </a:rPr>
              <a:t>Results </a:t>
            </a:r>
          </a:p>
        </p:txBody>
      </p:sp>
      <p:graphicFrame>
        <p:nvGraphicFramePr>
          <p:cNvPr id="3" name="Chart 2">
            <a:extLst>
              <a:ext uri="{FF2B5EF4-FFF2-40B4-BE49-F238E27FC236}">
                <a16:creationId xmlns:a16="http://schemas.microsoft.com/office/drawing/2014/main" id="{EA11500F-0539-2549-A15E-043970782AFA}"/>
              </a:ext>
            </a:extLst>
          </p:cNvPr>
          <p:cNvGraphicFramePr/>
          <p:nvPr>
            <p:extLst>
              <p:ext uri="{D42A27DB-BD31-4B8C-83A1-F6EECF244321}">
                <p14:modId xmlns:p14="http://schemas.microsoft.com/office/powerpoint/2010/main" val="2249234408"/>
              </p:ext>
            </p:extLst>
          </p:nvPr>
        </p:nvGraphicFramePr>
        <p:xfrm>
          <a:off x="26016063" y="5699634"/>
          <a:ext cx="11961246" cy="7429160"/>
        </p:xfrm>
        <a:graphic>
          <a:graphicData uri="http://schemas.openxmlformats.org/drawingml/2006/chart">
            <c:chart xmlns:c="http://schemas.openxmlformats.org/drawingml/2006/chart" xmlns:r="http://schemas.openxmlformats.org/officeDocument/2006/relationships" r:id="rId3"/>
          </a:graphicData>
        </a:graphic>
      </p:graphicFrame>
      <p:pic>
        <p:nvPicPr>
          <p:cNvPr id="31" name="Picture 30" descr="OU stacked Sail_RGB_LG-2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41351" y="1333896"/>
            <a:ext cx="6072806" cy="2544328"/>
          </a:xfrm>
          <a:prstGeom prst="rect">
            <a:avLst/>
          </a:prstGeom>
        </p:spPr>
      </p:pic>
      <p:sp>
        <p:nvSpPr>
          <p:cNvPr id="32" name="TextBox 31"/>
          <p:cNvSpPr txBox="1"/>
          <p:nvPr/>
        </p:nvSpPr>
        <p:spPr>
          <a:xfrm>
            <a:off x="12278493" y="4345409"/>
            <a:ext cx="13197226" cy="821443"/>
          </a:xfrm>
          <a:prstGeom prst="rect">
            <a:avLst/>
          </a:prstGeom>
          <a:solidFill>
            <a:schemeClr val="accent2">
              <a:lumMod val="60000"/>
              <a:lumOff val="40000"/>
            </a:schemeClr>
          </a:solidFill>
          <a:ln>
            <a:noFill/>
          </a:ln>
        </p:spPr>
        <p:txBody>
          <a:bodyPr wrap="square" rtlCol="0">
            <a:spAutoFit/>
          </a:bodyPr>
          <a:lstStyle/>
          <a:p>
            <a:pPr algn="ctr"/>
            <a:r>
              <a:rPr lang="en-US" sz="4738" b="1" dirty="0">
                <a:solidFill>
                  <a:schemeClr val="bg1"/>
                </a:solidFill>
                <a:latin typeface="Times New Roman" charset="0"/>
                <a:ea typeface="Times New Roman" charset="0"/>
                <a:cs typeface="Times New Roman" charset="0"/>
              </a:rPr>
              <a:t>Method (Cont.)</a:t>
            </a:r>
          </a:p>
        </p:txBody>
      </p:sp>
    </p:spTree>
    <p:extLst>
      <p:ext uri="{BB962C8B-B14F-4D97-AF65-F5344CB8AC3E}">
        <p14:creationId xmlns:p14="http://schemas.microsoft.com/office/powerpoint/2010/main" val="1839724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15698</TotalTime>
  <Words>922</Words>
  <Application>Microsoft Office PowerPoint</Application>
  <PresentationFormat>Custom</PresentationFormat>
  <Paragraphs>147</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Times</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Taku</dc:creator>
  <cp:lastModifiedBy>Kanako Taku</cp:lastModifiedBy>
  <cp:revision>356</cp:revision>
  <cp:lastPrinted>2016-12-14T15:53:58Z</cp:lastPrinted>
  <dcterms:created xsi:type="dcterms:W3CDTF">2016-10-20T16:29:44Z</dcterms:created>
  <dcterms:modified xsi:type="dcterms:W3CDTF">2019-07-18T19:21:46Z</dcterms:modified>
</cp:coreProperties>
</file>